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2" name="Shape 122"/>
          <p:cNvSpPr/>
          <p:nvPr>
            <p:ph type="sldImg"/>
          </p:nvPr>
        </p:nvSpPr>
        <p:spPr>
          <a:prstGeom prst="rect">
            <a:avLst/>
          </a:prstGeom>
        </p:spPr>
        <p:txBody>
          <a:bodyPr/>
          <a:lstStyle/>
          <a:p>
            <a:pPr/>
          </a:p>
        </p:txBody>
      </p:sp>
      <p:sp>
        <p:nvSpPr>
          <p:cNvPr id="123" name="Shape 123"/>
          <p:cNvSpPr/>
          <p:nvPr>
            <p:ph type="body" sz="quarter" idx="1"/>
          </p:nvPr>
        </p:nvSpPr>
        <p:spPr>
          <a:prstGeom prst="rect">
            <a:avLst/>
          </a:prstGeom>
        </p:spPr>
        <p:txBody>
          <a:bodyPr/>
          <a:lstStyle/>
          <a:p>
            <a:pPr>
              <a:defRPr sz="2000"/>
            </a:pPr>
          </a:p>
          <a:p>
            <a:pPr>
              <a:defRPr sz="2000"/>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8" name="Shape 218"/>
          <p:cNvSpPr/>
          <p:nvPr>
            <p:ph type="sldImg"/>
          </p:nvPr>
        </p:nvSpPr>
        <p:spPr>
          <a:prstGeom prst="rect">
            <a:avLst/>
          </a:prstGeom>
        </p:spPr>
        <p:txBody>
          <a:bodyPr/>
          <a:lstStyle/>
          <a:p>
            <a:pPr/>
          </a:p>
        </p:txBody>
      </p:sp>
      <p:sp>
        <p:nvSpPr>
          <p:cNvPr id="219" name="Shape 219"/>
          <p:cNvSpPr/>
          <p:nvPr>
            <p:ph type="body" sz="quarter" idx="1"/>
          </p:nvPr>
        </p:nvSpPr>
        <p:spPr>
          <a:prstGeom prst="rect">
            <a:avLst/>
          </a:prstGeom>
        </p:spPr>
        <p:txBody>
          <a:bodyPr/>
          <a:lstStyle/>
          <a:p>
            <a:pPr/>
            <a:r>
              <a:t>M</a:t>
            </a:r>
          </a:p>
          <a:p>
            <a:pPr/>
          </a:p>
          <a:p>
            <a:pPr/>
          </a:p>
          <a:p>
            <a:pPr/>
            <a:r>
              <a:t>P</a:t>
            </a:r>
          </a:p>
          <a:p>
            <a:pPr/>
            <a:r>
              <a:t>a culture of robust testing</a:t>
            </a:r>
          </a:p>
          <a:p>
            <a:pPr/>
            <a:r>
              <a:t>Unit tests are one of the corner stones of Extreme Programming (XP).</a:t>
            </a:r>
          </a:p>
          <a:p>
            <a:pPr/>
            <a:r>
              <a:t>Tests are indispensable for reproducible research</a:t>
            </a:r>
          </a:p>
          <a:p>
            <a:pPr/>
            <a:r>
              <a:t>Tests are even more important for non-compiled code</a:t>
            </a:r>
          </a:p>
          <a:p>
            <a:pPr>
              <a:defRPr>
                <a:latin typeface="Avenir Heavy"/>
                <a:ea typeface="Avenir Heavy"/>
                <a:cs typeface="Avenir Heavy"/>
                <a:sym typeface="Avenir Heavy"/>
              </a:defRPr>
            </a:pPr>
            <a:r>
              <a:t>Intuitively, one can view a unit as the smallest testable part of an application.</a:t>
            </a:r>
          </a:p>
          <a:p>
            <a:pPr>
              <a:defRPr>
                <a:latin typeface="Avenir Heavy"/>
                <a:ea typeface="Avenir Heavy"/>
                <a:cs typeface="Avenir Heavy"/>
                <a:sym typeface="Avenir Heavy"/>
              </a:defRPr>
            </a:pPr>
            <a:r>
              <a:t>Unit tests are short code fragments</a:t>
            </a:r>
          </a:p>
          <a:p>
            <a:pPr/>
            <a:r>
              <a:t>relies on the repetition of a very short development cycle: first the developer writes an (initially failing) automated test case that defines a desired improvement or new function, then produces the minimum amount of code to pass that test</a:t>
            </a:r>
          </a:p>
          <a:p>
            <a:pPr/>
            <a:r>
              <a:t>unit tests</a:t>
            </a:r>
          </a:p>
          <a:p>
            <a:pPr/>
            <a:r>
              <a:t>regression tests</a:t>
            </a:r>
          </a:p>
          <a:p>
            <a:pPr/>
          </a:p>
          <a:p>
            <a:pPr>
              <a:defRPr>
                <a:latin typeface="Avenir Heavy"/>
                <a:ea typeface="Avenir Heavy"/>
                <a:cs typeface="Avenir Heavy"/>
                <a:sym typeface="Avenir Heavy"/>
              </a:defRPr>
            </a:pPr>
            <a:r>
              <a:t>=&gt; lingua franca of scientific computing</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5" name="Shape 235"/>
          <p:cNvSpPr/>
          <p:nvPr>
            <p:ph type="sldImg"/>
          </p:nvPr>
        </p:nvSpPr>
        <p:spPr>
          <a:prstGeom prst="rect">
            <a:avLst/>
          </a:prstGeom>
        </p:spPr>
        <p:txBody>
          <a:bodyPr/>
          <a:lstStyle/>
          <a:p>
            <a:pPr/>
          </a:p>
        </p:txBody>
      </p:sp>
      <p:sp>
        <p:nvSpPr>
          <p:cNvPr id="236" name="Shape 236"/>
          <p:cNvSpPr/>
          <p:nvPr>
            <p:ph type="body" sz="quarter" idx="1"/>
          </p:nvPr>
        </p:nvSpPr>
        <p:spPr>
          <a:prstGeom prst="rect">
            <a:avLst/>
          </a:prstGeom>
        </p:spPr>
        <p:txBody>
          <a:bodyPr/>
          <a:lstStyle/>
          <a:p>
            <a:pPr/>
            <a:r>
              <a:t>Neuroimaging datasets are constantly growing in sample size, resolution, and complexity. There is also an increasing interest in data-driven analysis methods. Nilearn is a scientific computing package in Python that has been designed to address these new challenges in contemporary data analysis in imaging neuroscience. It provides state-of-the-art machine-learning methods for convenient pre-processing, analysis, and visualization of various types of neuroimaging results (i.e., experimental fMRI, VBM, and resting-state correlations).</a:t>
            </a:r>
          </a:p>
          <a:p>
            <a:pPr/>
            <a:r>
              <a:t>-&gt; Novice and expert users</a:t>
            </a:r>
          </a:p>
          <a:p>
            <a:pPr/>
            <a:r>
              <a:t>- Nilearn can leverage a diverse set of unsupervised and supervised data analysis scenarios by integration with a well-mainted and growing general-purpose machine-learning library (i.e., scikit-learn)</a:t>
            </a:r>
          </a:p>
          <a:p>
            <a:pPr/>
            <a:r>
              <a:t>-&gt; high-dimensional problems -&gt; classical software packages (such as SPM) can reach their limits</a:t>
            </a:r>
          </a:p>
          <a:p>
            <a:pPr/>
            <a:r>
              <a:t>-&gt; reach a new level of standardization for this stack of analysis methods that typically have many parameter choices</a:t>
            </a:r>
          </a:p>
          <a:p>
            <a:pPr marL="296333" indent="-296333">
              <a:buSzPct val="75000"/>
              <a:buChar char="-"/>
            </a:pPr>
            <a:r>
              <a:t>Operating System: Agnostic</a:t>
            </a:r>
          </a:p>
          <a:p>
            <a:pPr marL="296333" indent="-296333">
              <a:buSzPct val="75000"/>
              <a:buChar char="-"/>
            </a:pPr>
            <a:r>
              <a:t>unit tested</a:t>
            </a:r>
          </a:p>
          <a:p>
            <a:pPr marL="296333" indent="-296333">
              <a:buSzPct val="75000"/>
              <a:buChar char="-"/>
            </a:pPr>
            <a:r>
              <a:t>continuous integration</a:t>
            </a:r>
          </a:p>
          <a:p>
            <a:pPr marL="296333" indent="-296333">
              <a:buSzPct val="75000"/>
              <a:buChar char="-"/>
            </a:pPr>
            <a:r>
              <a:t>Given hosting on the coding plattform Github, Nilearn further encourages inter-laboratory collaboration towards software quality and data-analysis standards for the scientific community</a:t>
            </a:r>
          </a:p>
          <a:p>
            <a:pPr marL="296333" indent="-296333">
              <a:buSzPct val="75000"/>
              <a:buChar char="-"/>
            </a:pPr>
            <a:r>
              <a:t>entire code base is optimized for parallel and distributed computing as well as large data quantities</a:t>
            </a:r>
          </a:p>
          <a:p>
            <a:pPr marL="296333" indent="-296333">
              <a:buSzPct val="75000"/>
              <a:buChar char="-"/>
            </a:pPr>
            <a:r>
              <a:t>software engineering standards</a:t>
            </a:r>
          </a:p>
          <a:p>
            <a:pPr marL="296333" indent="-296333">
              <a:buSzPct val="75000"/>
              <a:buChar char="-"/>
            </a:pPr>
            <a:r>
              <a:t>it is an OpenSource software package -&gt; we are looking forward to your contribution</a:t>
            </a:r>
          </a:p>
          <a:p>
            <a:pPr/>
          </a:p>
          <a:p>
            <a:pPr/>
            <a:r>
              <a:t>We calculate the estimated cost of the project using the Basic COCOMO model;  COCOMO was created to model large institutional projects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9" name="Shape 129"/>
          <p:cNvSpPr/>
          <p:nvPr>
            <p:ph type="sldImg"/>
          </p:nvPr>
        </p:nvSpPr>
        <p:spPr>
          <a:prstGeom prst="rect">
            <a:avLst/>
          </a:prstGeom>
        </p:spPr>
        <p:txBody>
          <a:bodyPr/>
          <a:lstStyle/>
          <a:p>
            <a:pPr/>
          </a:p>
        </p:txBody>
      </p:sp>
      <p:sp>
        <p:nvSpPr>
          <p:cNvPr id="130" name="Shape 130"/>
          <p:cNvSpPr/>
          <p:nvPr>
            <p:ph type="body" sz="quarter" idx="1"/>
          </p:nvPr>
        </p:nvSpPr>
        <p:spPr>
          <a:prstGeom prst="rect">
            <a:avLst/>
          </a:prstGeom>
        </p:spPr>
        <p:txBody>
          <a:bodyPr/>
          <a:lstStyle/>
          <a:p>
            <a:pPr/>
            <a:r>
              <a:t>We probably all know our friend SPM</a:t>
            </a:r>
          </a:p>
          <a:p>
            <a:pPr/>
            <a:r>
              <a:t>Mostly likely due to SPM, we have a rich legacy of Matlab code in the neuroimaging field…</a:t>
            </a:r>
          </a:p>
          <a:p>
            <a:pPr/>
            <a:r>
              <a:t>pioneering software package</a:t>
            </a:r>
          </a:p>
          <a:p>
            <a:pPr/>
          </a:p>
          <a:p>
            <a:pPr/>
            <a:r>
              <a:t>HISTORY</a:t>
            </a:r>
          </a:p>
          <a:p>
            <a:pPr/>
            <a:r>
              <a:t>The idea of making voxel-specific statistical inferences, through the use of statistical parametric maps, emerged from the then young brain mapping community in response to the clear need to make valid inferences about brain responses without </a:t>
            </a:r>
            <a:r>
              <a:rPr>
                <a:latin typeface="Avenir Heavy"/>
                <a:ea typeface="Avenir Heavy"/>
                <a:cs typeface="Avenir Heavy"/>
                <a:sym typeface="Avenir Heavy"/>
              </a:rPr>
              <a:t>knowing where those responses would be expressed</a:t>
            </a:r>
            <a:r>
              <a:t>.</a:t>
            </a:r>
          </a:p>
          <a:p>
            <a:pPr/>
            <a:r>
              <a:t>to develop a valid and rigorous framework for making inferences about activation studies</a:t>
            </a:r>
          </a:p>
          <a:p>
            <a:pPr/>
            <a:r>
              <a:t>repopularized Gaussian Field Theory as a means for multiple comparisons correction, </a:t>
            </a:r>
          </a:p>
          <a:p>
            <a:pPr/>
            <a:r>
              <a:t>The advent of fMRI brought with it a new wave of innovation and enthusiasm which carried imaging science, along with genomics and molecular biology to the forefront of scientific endeavor at the end of the last millennium.</a:t>
            </a:r>
          </a:p>
          <a:p>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1" name="Shape 141"/>
          <p:cNvSpPr/>
          <p:nvPr>
            <p:ph type="sldImg"/>
          </p:nvPr>
        </p:nvSpPr>
        <p:spPr>
          <a:prstGeom prst="rect">
            <a:avLst/>
          </a:prstGeom>
        </p:spPr>
        <p:txBody>
          <a:bodyPr/>
          <a:lstStyle/>
          <a:p>
            <a:pPr/>
          </a:p>
        </p:txBody>
      </p:sp>
      <p:sp>
        <p:nvSpPr>
          <p:cNvPr id="142" name="Shape 142"/>
          <p:cNvSpPr/>
          <p:nvPr>
            <p:ph type="body" sz="quarter" idx="1"/>
          </p:nvPr>
        </p:nvSpPr>
        <p:spPr>
          <a:prstGeom prst="rect">
            <a:avLst/>
          </a:prstGeom>
        </p:spPr>
        <p:txBody>
          <a:bodyPr/>
          <a:lstStyle/>
          <a:p>
            <a:pPr/>
            <a:r>
              <a:t>Popularity of the SPM as a quasi standard in the field encourage software packages to also be in </a:t>
            </a:r>
          </a:p>
          <a:p>
            <a:pPr/>
          </a:p>
          <a:p>
            <a:pPr/>
            <a:r>
              <a:t>DCM: Bayesian models for effective connectivity estimation</a:t>
            </a:r>
          </a:p>
          <a:p>
            <a:pPr/>
            <a:r>
              <a:t>Anatomy:</a:t>
            </a:r>
          </a:p>
          <a:p>
            <a:pPr/>
            <a:r>
              <a:t>CONN:</a:t>
            </a:r>
          </a:p>
          <a:p>
            <a:pPr/>
          </a:p>
          <a:p>
            <a:pPr/>
            <a:r>
              <a:t>One ask at that point: Why then lunch a new neuroimaging software package in Python?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 name="Shape 155"/>
          <p:cNvSpPr/>
          <p:nvPr>
            <p:ph type="sldImg"/>
          </p:nvPr>
        </p:nvSpPr>
        <p:spPr>
          <a:prstGeom prst="rect">
            <a:avLst/>
          </a:prstGeom>
        </p:spPr>
        <p:txBody>
          <a:bodyPr/>
          <a:lstStyle/>
          <a:p>
            <a:pPr/>
          </a:p>
        </p:txBody>
      </p:sp>
      <p:sp>
        <p:nvSpPr>
          <p:cNvPr id="156" name="Shape 156"/>
          <p:cNvSpPr/>
          <p:nvPr>
            <p:ph type="body" sz="quarter" idx="1"/>
          </p:nvPr>
        </p:nvSpPr>
        <p:spPr>
          <a:prstGeom prst="rect">
            <a:avLst/>
          </a:prstGeom>
        </p:spPr>
        <p:txBody>
          <a:bodyPr/>
          <a:lstStyle/>
          <a:p>
            <a:pPr/>
            <a:r>
              <a:t>Python code tends to be more compact and more readable than Matlab code</a:t>
            </a:r>
          </a:p>
          <a:p>
            <a:pPr/>
            <a:r>
              <a:t>Unlike Matlab, which uses end statements as closures (i.e., to indicate the end of a block), Python determines the scope of a block based on its indentation</a:t>
            </a:r>
          </a:p>
          <a:p>
            <a:pPr/>
            <a:r>
              <a:t>Matlab uses parentheses for for indexing and parentheses for function calls</a:t>
            </a:r>
          </a:p>
          <a:p>
            <a:pPr/>
            <a:r>
              <a:t>In general, Python code is almost always smaller (in terms of lines of code, assuming only one statement and no more than 80 characters per line) than Matlab code</a:t>
            </a:r>
          </a:p>
          <a:p>
            <a:pPr/>
            <a:r>
              <a:t>For programs that perform extensive string processing (e.g. output files from stimulus presentation software), the advantage of Python is even greater.</a:t>
            </a:r>
          </a:p>
          <a:p>
            <a:pPr/>
            <a:r>
              <a:t>Python's support for automatic broadcasting allows for cleaner, more readable code.</a:t>
            </a:r>
          </a:p>
          <a:p>
            <a:pPr/>
            <a:r>
              <a:t>Better readability leads to fewer bugs, faster debugging when bugs are introduced, and faster comprehension when one must work with someone else's code.</a:t>
            </a:r>
          </a:p>
          <a:p>
            <a:pPr/>
            <a:r>
              <a:t>Python offers excellent support for dictionaries (hashes) -&gt; Python data structures are superior to Matlab data structures</a:t>
            </a:r>
          </a:p>
          <a:p>
            <a:pPr/>
            <a:r>
              <a:t>Object-oriented programming (OOP) in Python is simple and elegant, Matlab's object-oriented programming scheme is complex and confusing.</a:t>
            </a:r>
          </a:p>
          <a:p>
            <a:pPr/>
          </a:p>
          <a:p>
            <a:pPr/>
            <a:r>
              <a:t>Python code is 10x faster to write than C or Fortran.</a:t>
            </a:r>
          </a:p>
          <a:p>
            <a:pPr/>
          </a:p>
          <a:p>
            <a:pPr/>
            <a:r>
              <a:t>expressiveness</a:t>
            </a:r>
          </a:p>
          <a:p>
            <a:pPr/>
          </a:p>
          <a:p>
            <a:pPr/>
            <a:r>
              <a:t>Python is a real programming language</a:t>
            </a:r>
          </a:p>
          <a:p>
            <a:pPr/>
          </a:p>
          <a:p>
            <a:pPr/>
            <a:r>
              <a:t>readability was a primary consideration when Python’s syntax was designed</a:t>
            </a:r>
          </a:p>
          <a:p>
            <a:pPr/>
          </a:p>
          <a:p>
            <a:pPr/>
            <a:r>
              <a:t>Matlab is not, it is a linear algebra package.</a:t>
            </a:r>
          </a:p>
          <a:p>
            <a:pPr/>
          </a:p>
          <a:p>
            <a:pPr/>
            <a:r>
              <a:t>Python is considered a winner in coding time: „fast prototyping“</a:t>
            </a:r>
          </a:p>
          <a:p>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Shape 167"/>
          <p:cNvSpPr/>
          <p:nvPr>
            <p:ph type="sldImg"/>
          </p:nvPr>
        </p:nvSpPr>
        <p:spPr>
          <a:prstGeom prst="rect">
            <a:avLst/>
          </a:prstGeom>
        </p:spPr>
        <p:txBody>
          <a:bodyPr/>
          <a:lstStyle/>
          <a:p>
            <a:pPr/>
          </a:p>
        </p:txBody>
      </p:sp>
      <p:sp>
        <p:nvSpPr>
          <p:cNvPr id="168" name="Shape 168"/>
          <p:cNvSpPr/>
          <p:nvPr>
            <p:ph type="body" sz="quarter" idx="1"/>
          </p:nvPr>
        </p:nvSpPr>
        <p:spPr>
          <a:prstGeom prst="rect">
            <a:avLst/>
          </a:prstGeom>
        </p:spPr>
        <p:txBody>
          <a:bodyPr/>
          <a:lstStyle/>
          <a:p>
            <a:pPr/>
            <a:r>
              <a:t>Matlab</a:t>
            </a:r>
          </a:p>
          <a:p>
            <a:pPr/>
            <a:r>
              <a:t>essentially one main graphical plotting API</a:t>
            </a:r>
          </a:p>
          <a:p>
            <a:pPr/>
          </a:p>
          <a:p>
            <a:pPr/>
            <a:r>
              <a:t>Python</a:t>
            </a:r>
          </a:p>
          <a:p>
            <a:pPr/>
            <a:r>
              <a:t>explosion of graphics libraries that are always better in quality</a:t>
            </a:r>
          </a:p>
          <a:p>
            <a:pPr/>
            <a:r>
              <a:t>everything from fun plots to high-end technical 3D engineering plots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 name="Shape 177"/>
          <p:cNvSpPr/>
          <p:nvPr>
            <p:ph type="sldImg"/>
          </p:nvPr>
        </p:nvSpPr>
        <p:spPr>
          <a:prstGeom prst="rect">
            <a:avLst/>
          </a:prstGeom>
        </p:spPr>
        <p:txBody>
          <a:bodyPr/>
          <a:lstStyle/>
          <a:p>
            <a:pPr/>
          </a:p>
        </p:txBody>
      </p:sp>
      <p:sp>
        <p:nvSpPr>
          <p:cNvPr id="178" name="Shape 178"/>
          <p:cNvSpPr/>
          <p:nvPr>
            <p:ph type="body" sz="quarter" idx="1"/>
          </p:nvPr>
        </p:nvSpPr>
        <p:spPr>
          <a:prstGeom prst="rect">
            <a:avLst/>
          </a:prstGeom>
        </p:spPr>
        <p:txBody>
          <a:bodyPr/>
          <a:lstStyle/>
          <a:p>
            <a:pPr/>
            <a:r>
              <a:t>High-performance computing on a distributed computing platform</a:t>
            </a:r>
          </a:p>
          <a:p>
            <a:pPr/>
            <a:r>
              <a:t>Computationally intense programs</a:t>
            </a:r>
          </a:p>
          <a:p>
            <a:pPr/>
            <a:r>
              <a:t>This is becoming a problem as we scale to always bigger datasets</a:t>
            </a:r>
          </a:p>
          <a:p>
            <a:pPr/>
          </a:p>
          <a:p>
            <a:pPr/>
            <a:r>
              <a:t>M</a:t>
            </a:r>
          </a:p>
          <a:p>
            <a:pPr/>
            <a:r>
              <a:t>„your institution has most likely not paid to run parallel Matlab code at large scale“; yet migration to a different parallalization solution is costly</a:t>
            </a:r>
          </a:p>
          <a:p>
            <a:pPr/>
            <a:r>
              <a:t>high-level parallel constructs and tools (uses MPICH2 to implement the parallelism in the parallel toolbox)</a:t>
            </a:r>
          </a:p>
          <a:p>
            <a:pPr/>
            <a:r>
              <a:t>MDCS is also difficult to maintain from the HPC staff’s perspective</a:t>
            </a:r>
          </a:p>
          <a:p>
            <a:pPr/>
            <a:r>
              <a:t>The drawback of the Parallel Computing Toolbox is that it contains digital restrictions that only permit it to operate with 12 cores or fewer on a single computer. -&gt; not due to technical limitations (since based on open-source software) but </a:t>
            </a:r>
            <a:r>
              <a:rPr>
                <a:latin typeface="Avenir Heavy"/>
                <a:ea typeface="Avenir Heavy"/>
                <a:cs typeface="Avenir Heavy"/>
                <a:sym typeface="Avenir Heavy"/>
              </a:rPr>
              <a:t>a business decision to charge fees</a:t>
            </a:r>
            <a:endParaRPr>
              <a:latin typeface="Avenir Heavy"/>
              <a:ea typeface="Avenir Heavy"/>
              <a:cs typeface="Avenir Heavy"/>
              <a:sym typeface="Avenir Heavy"/>
            </a:endParaRPr>
          </a:p>
          <a:p>
            <a:pPr/>
            <a:r>
              <a:t>per-worker licensing fees</a:t>
            </a:r>
          </a:p>
          <a:p>
            <a:pPr/>
            <a:r>
              <a:t>„Matlab distributed computing server“ regulates access to Parallel Computing; it’s essentially a digital restrictions management (DRM) software</a:t>
            </a:r>
          </a:p>
          <a:p>
            <a:pPr/>
            <a:r>
              <a:t>Toolbox software for Matlab; previously sufficient single-machine license needs to be extended for scaling to parallel processing</a:t>
            </a:r>
          </a:p>
          <a:p>
            <a:pPr>
              <a:defRPr>
                <a:latin typeface="Avenir Heavy"/>
                <a:ea typeface="Avenir Heavy"/>
                <a:cs typeface="Avenir Heavy"/>
                <a:sym typeface="Avenir Heavy"/>
              </a:defRPr>
            </a:pPr>
            <a:r>
              <a:t>Limited number of work threads, limited number of users per licence, each toolbox costs extra money</a:t>
            </a:r>
          </a:p>
          <a:p>
            <a:pPr/>
            <a:r>
              <a:t>restrictive licensing policies</a:t>
            </a:r>
          </a:p>
          <a:p>
            <a:pPr/>
            <a:r>
              <a:t>unanticipated expenses late in the software development cycle</a:t>
            </a:r>
          </a:p>
          <a:p>
            <a:pPr/>
            <a:r>
              <a:t>a good product if you don’t mind the price tag</a:t>
            </a:r>
          </a:p>
          <a:p>
            <a:pPr/>
            <a:r>
              <a:t>charges additional fees for the removal of arbitrary restrictions on that capacity through MDCS</a:t>
            </a:r>
          </a:p>
          <a:p>
            <a:pPr/>
            <a:r>
              <a:t>each Matlab toolbox is licensed individually</a:t>
            </a:r>
          </a:p>
          <a:p>
            <a:pPr>
              <a:defRPr>
                <a:latin typeface="Avenir Heavy"/>
                <a:ea typeface="Avenir Heavy"/>
                <a:cs typeface="Avenir Heavy"/>
                <a:sym typeface="Avenir Heavy"/>
              </a:defRPr>
            </a:pPr>
            <a:r>
              <a:t>-&gt; may ultimately restrict your capacity to do research</a:t>
            </a:r>
          </a:p>
          <a:p>
            <a:pPr/>
            <a:r>
              <a:t>designed to extort money from </a:t>
            </a:r>
            <a:r>
              <a:rPr>
                <a:latin typeface="Avenir Heavy"/>
                <a:ea typeface="Avenir Heavy"/>
                <a:cs typeface="Avenir Heavy"/>
                <a:sym typeface="Avenir Heavy"/>
              </a:rPr>
              <a:t>locked-in Matlab users</a:t>
            </a:r>
          </a:p>
          <a:p>
            <a:pPr/>
          </a:p>
          <a:p>
            <a:pPr/>
            <a:r>
              <a:t>P</a:t>
            </a:r>
          </a:p>
          <a:p>
            <a:pPr/>
            <a:r>
              <a:t>perhaps more appealing</a:t>
            </a:r>
          </a:p>
          <a:p>
            <a:pPr/>
            <a:r>
              <a:t>Python is free and open</a:t>
            </a:r>
          </a:p>
          <a:p>
            <a:pPr>
              <a:defRPr>
                <a:latin typeface="Avenir Heavy"/>
                <a:ea typeface="Avenir Heavy"/>
                <a:cs typeface="Avenir Heavy"/>
                <a:sym typeface="Avenir Heavy"/>
              </a:defRPr>
            </a:pPr>
            <a:r>
              <a:t>Open-source parallelism</a:t>
            </a:r>
          </a:p>
          <a:p>
            <a:pPr/>
            <a:r>
              <a:t>simply log in to the HPC cluster and submit your jobs</a:t>
            </a:r>
          </a:p>
          <a:p>
            <a:pPr/>
            <a:r>
              <a:t>no restrictions regarding user, used cores or other</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p>
            <a:pPr/>
            <a:r>
              <a:t>Note too that porting code is not the same as writing from scratch. You can often convert code from MATLAB to Python in a small fraction of the time it would take you to start from scratch.</a:t>
            </a:r>
          </a:p>
          <a:p>
            <a:pPr/>
          </a:p>
          <a:p>
            <a:pPr/>
            <a:r>
              <a:t>Matlab:</a:t>
            </a:r>
          </a:p>
          <a:p>
            <a:pPr/>
            <a:r>
              <a:t>MATLAB’s language design is focused on matrix and linear algebra operations; for turning such equations into one-liners, it is pretty much unsurpassed. However, move beyond these operations and it often becomes an exercise in frustration.</a:t>
            </a:r>
          </a:p>
          <a:p>
            <a:pPr/>
          </a:p>
          <a:p>
            <a:pPr/>
            <a:r>
              <a:t>Python: Python can interfact with any language which can be interacted through C, which is most languages</a:t>
            </a:r>
          </a:p>
          <a:p>
            <a:pPr/>
            <a:r>
              <a:t>As a side affect of its universality, Python </a:t>
            </a:r>
            <a:r>
              <a:rPr>
                <a:latin typeface="Avenir Heavy"/>
                <a:ea typeface="Avenir Heavy"/>
                <a:cs typeface="Avenir Heavy"/>
                <a:sym typeface="Avenir Heavy"/>
              </a:rPr>
              <a:t>excels at gluing other languages together</a:t>
            </a:r>
          </a:p>
          <a:p>
            <a:pPr/>
            <a:r>
              <a:t>on average you would write six lines of C/C++ code for every line of Python.</a:t>
            </a:r>
          </a:p>
          <a:p>
            <a:pPr/>
            <a:r>
              <a:t>R: ggplot, datastructures, Need to use that linear regression package in R? RPy puts it at your fingertips.</a:t>
            </a:r>
          </a:p>
          <a:p>
            <a:pPr/>
            <a:r>
              <a:t>Matlab: One can call MATLAB functions from Python (through the MATLAB engine) using MLabWrap</a:t>
            </a:r>
          </a:p>
          <a:p>
            <a:pPr/>
            <a:r>
              <a:t>Fortran: Have fast FORTRAN code for a particular numerical algorithm? F2py will effortless generate a wrapper.</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0" name="Shape 200"/>
          <p:cNvSpPr/>
          <p:nvPr>
            <p:ph type="sldImg"/>
          </p:nvPr>
        </p:nvSpPr>
        <p:spPr>
          <a:prstGeom prst="rect">
            <a:avLst/>
          </a:prstGeom>
        </p:spPr>
        <p:txBody>
          <a:bodyPr/>
          <a:lstStyle/>
          <a:p>
            <a:pPr/>
          </a:p>
        </p:txBody>
      </p:sp>
      <p:sp>
        <p:nvSpPr>
          <p:cNvPr id="201" name="Shape 201"/>
          <p:cNvSpPr/>
          <p:nvPr>
            <p:ph type="body" sz="quarter" idx="1"/>
          </p:nvPr>
        </p:nvSpPr>
        <p:spPr>
          <a:prstGeom prst="rect">
            <a:avLst/>
          </a:prstGeom>
        </p:spPr>
        <p:txBody>
          <a:bodyPr/>
          <a:lstStyle/>
          <a:p>
            <a:pPr/>
            <a:r>
              <a:t>If you have legacy code in MATLAB, then it may make sense to just continue using it.</a:t>
            </a:r>
          </a:p>
          <a:p>
            <a:pPr/>
          </a:p>
          <a:p>
            <a:pPr/>
            <a:r>
              <a:t>There is a vigorous, healthy public debate on virtually all aspects of Python, with input from any developer or user who wants to participate. [I have lobbied successfully for minor changes to NumPy, the interactive IPython shell, and the mapping component of matplotlib.] In stark constrast, the Matlab developers at the Mathworks make decisions behind closed doors and tend to be unreceptive or even hostile to suggestions from the outside</a:t>
            </a:r>
          </a:p>
          <a:p>
            <a:pPr/>
          </a:p>
          <a:p>
            <a:pPr/>
            <a:r>
              <a:t>M</a:t>
            </a:r>
          </a:p>
          <a:p>
            <a:pPr/>
            <a:r>
              <a:t>many established, big, </a:t>
            </a:r>
            <a:r>
              <a:rPr>
                <a:latin typeface="Avenir Heavy"/>
                <a:ea typeface="Avenir Heavy"/>
                <a:cs typeface="Avenir Heavy"/>
                <a:sym typeface="Avenir Heavy"/>
              </a:rPr>
              <a:t>rock-solid packages</a:t>
            </a:r>
          </a:p>
          <a:p>
            <a:pPr/>
          </a:p>
          <a:p>
            <a:pPr/>
          </a:p>
          <a:p>
            <a:pPr/>
            <a:r>
              <a:t>P</a:t>
            </a:r>
          </a:p>
          <a:p>
            <a:pPr/>
            <a:r>
              <a:t>many mushrooming diverse young packages</a:t>
            </a:r>
          </a:p>
          <a:p>
            <a:pPr/>
            <a:r>
              <a:t>bigger support community</a:t>
            </a:r>
          </a:p>
          <a:p>
            <a:pPr/>
            <a:r>
              <a:t>exponential</a:t>
            </a:r>
          </a:p>
          <a:p>
            <a:pPr>
              <a:defRPr>
                <a:latin typeface="Avenir Heavy"/>
                <a:ea typeface="Avenir Heavy"/>
                <a:cs typeface="Avenir Heavy"/>
                <a:sym typeface="Avenir Heavy"/>
              </a:defRPr>
            </a:pPr>
            <a:r>
              <a:t>faster access to cutting- and bleeding-edge software technology</a:t>
            </a:r>
          </a:p>
          <a:p>
            <a:pPr/>
          </a:p>
          <a:p>
            <a:pPr/>
            <a:r>
              <a:t>This is my main argument: the momentum is in Python’s direction. Even two or three years ago, Python was behind. Now, it’s sailing past Matlab.</a:t>
            </a:r>
          </a:p>
          <a:p>
            <a:pPr/>
          </a:p>
          <a:p>
            <a:pPr/>
            <a:r>
              <a:t>Matlab which is playing catch-up with open source software (for example, Matlab is now introducing their own versions of Dataframe, which Python has through Pandas</a:t>
            </a:r>
          </a:p>
          <a:p>
            <a:pPr/>
          </a:p>
          <a:p>
            <a:pPr/>
            <a:r>
              <a:t>programmed in a more modern way: it is typical to find automated testing, excellent and complete documentation, a dedicated peer-reviewed publication</a:t>
            </a:r>
          </a:p>
          <a:p>
            <a:pPr/>
            <a:r>
              <a:t>documentation comments that are specified by a doc string after the function or method name. These documentation strings add tags to the methods which are accessible by anyone using an interactive Python shell or by automatic documentation generators.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0" name="Shape 210"/>
          <p:cNvSpPr/>
          <p:nvPr>
            <p:ph type="sldImg"/>
          </p:nvPr>
        </p:nvSpPr>
        <p:spPr>
          <a:prstGeom prst="rect">
            <a:avLst/>
          </a:prstGeom>
        </p:spPr>
        <p:txBody>
          <a:bodyPr/>
          <a:lstStyle/>
          <a:p>
            <a:pPr/>
          </a:p>
        </p:txBody>
      </p:sp>
      <p:sp>
        <p:nvSpPr>
          <p:cNvPr id="211" name="Shape 211"/>
          <p:cNvSpPr/>
          <p:nvPr>
            <p:ph type="body" sz="quarter" idx="1"/>
          </p:nvPr>
        </p:nvSpPr>
        <p:spPr>
          <a:prstGeom prst="rect">
            <a:avLst/>
          </a:prstGeom>
        </p:spPr>
        <p:txBody>
          <a:bodyPr/>
          <a:lstStyle/>
          <a:p>
            <a:pPr/>
            <a:r>
              <a:t>M</a:t>
            </a:r>
          </a:p>
          <a:p>
            <a:pPr/>
            <a:r>
              <a:t>often no version control</a:t>
            </a:r>
          </a:p>
          <a:p>
            <a:pPr/>
          </a:p>
          <a:p>
            <a:pPr/>
            <a:r>
              <a:t>P</a:t>
            </a:r>
          </a:p>
          <a:p>
            <a:pPr/>
            <a:r>
              <a:t>type of Facebook for software programmers</a:t>
            </a:r>
          </a:p>
          <a:p>
            <a:pPr/>
            <a:r>
              <a:t>improves provenance tracking, reusability and outreach to researchers and interested public</a:t>
            </a:r>
          </a:p>
          <a:p>
            <a:pPr/>
          </a:p>
          <a:p>
            <a:pPr/>
            <a:r>
              <a:t>Unlike Git, which is strictly a command-line tool, GitHub provides a web-based graphical interface and desktop as well as mobile integration.</a:t>
            </a:r>
          </a:p>
          <a:p>
            <a:pPr/>
            <a:r>
              <a:t>Git does not throw things away. You can always get back where you have been before.</a:t>
            </a:r>
          </a:p>
          <a:p>
            <a:pPr/>
            <a:r>
              <a:t>distributed revision control and source code management (SCM) functionality. provides access control and several collaboration features such as wikis, task management, and bug tracking and feature requests for every project. The site provides social networking-like functions such as feeds, followers, wikis</a:t>
            </a:r>
          </a:p>
          <a:p>
            <a:pP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el &amp; Untertitel">
    <p:spTree>
      <p:nvGrpSpPr>
        <p:cNvPr id="1" name=""/>
        <p:cNvGrpSpPr/>
        <p:nvPr/>
      </p:nvGrpSpPr>
      <p:grpSpPr>
        <a:xfrm>
          <a:off x="0" y="0"/>
          <a:ext cx="0" cy="0"/>
          <a:chOff x="0" y="0"/>
          <a:chExt cx="0" cy="0"/>
        </a:xfrm>
      </p:grpSpPr>
      <p:sp>
        <p:nvSpPr>
          <p:cNvPr id="11" name="Titeltext"/>
          <p:cNvSpPr/>
          <p:nvPr>
            <p:ph type="title"/>
          </p:nvPr>
        </p:nvSpPr>
        <p:spPr>
          <a:xfrm>
            <a:off x="1270000" y="1638300"/>
            <a:ext cx="10464800" cy="3302000"/>
          </a:xfrm>
          <a:prstGeom prst="rect">
            <a:avLst/>
          </a:prstGeom>
        </p:spPr>
        <p:txBody>
          <a:bodyPr anchor="b"/>
          <a:lstStyle/>
          <a:p>
            <a:pPr/>
            <a:r>
              <a:t>Titeltext</a:t>
            </a:r>
          </a:p>
        </p:txBody>
      </p:sp>
      <p:sp>
        <p:nvSpPr>
          <p:cNvPr id="12" name="Textebene 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Textebene 1</a:t>
            </a:r>
          </a:p>
          <a:p>
            <a:pPr lvl="1"/>
            <a:r>
              <a:t>Textebene 2</a:t>
            </a:r>
          </a:p>
          <a:p>
            <a:pPr lvl="2"/>
            <a:r>
              <a:t>Textebene 3</a:t>
            </a:r>
          </a:p>
          <a:p>
            <a:pPr lvl="3"/>
            <a:r>
              <a:t>Textebene 4</a:t>
            </a:r>
          </a:p>
          <a:p>
            <a:pPr lvl="4"/>
            <a:r>
              <a:t>Textebene 5</a:t>
            </a:r>
          </a:p>
        </p:txBody>
      </p:sp>
      <p:sp>
        <p:nvSpPr>
          <p:cNvPr id="13" name="Foliennumm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Zitat">
    <p:spTree>
      <p:nvGrpSpPr>
        <p:cNvPr id="1" name=""/>
        <p:cNvGrpSpPr/>
        <p:nvPr/>
      </p:nvGrpSpPr>
      <p:grpSpPr>
        <a:xfrm>
          <a:off x="0" y="0"/>
          <a:ext cx="0" cy="0"/>
          <a:chOff x="0" y="0"/>
          <a:chExt cx="0" cy="0"/>
        </a:xfrm>
      </p:grpSpPr>
      <p:sp>
        <p:nvSpPr>
          <p:cNvPr id="93" name="–Christian Bauer"/>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pPr/>
            <a:r>
              <a:t>–Christian Bauer</a:t>
            </a:r>
          </a:p>
        </p:txBody>
      </p:sp>
      <p:sp>
        <p:nvSpPr>
          <p:cNvPr id="94" name="„Zitat hier eingeben.“"/>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„Zitat hier eingeben.“ </a:t>
            </a:r>
          </a:p>
        </p:txBody>
      </p:sp>
      <p:sp>
        <p:nvSpPr>
          <p:cNvPr id="95" name="Foliennumm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Foto">
    <p:spTree>
      <p:nvGrpSpPr>
        <p:cNvPr id="1" name=""/>
        <p:cNvGrpSpPr/>
        <p:nvPr/>
      </p:nvGrpSpPr>
      <p:grpSpPr>
        <a:xfrm>
          <a:off x="0" y="0"/>
          <a:ext cx="0" cy="0"/>
          <a:chOff x="0" y="0"/>
          <a:chExt cx="0" cy="0"/>
        </a:xfrm>
      </p:grpSpPr>
      <p:sp>
        <p:nvSpPr>
          <p:cNvPr id="102" name="Bild"/>
          <p:cNvSpPr/>
          <p:nvPr>
            <p:ph type="pic" idx="13"/>
          </p:nvPr>
        </p:nvSpPr>
        <p:spPr>
          <a:xfrm>
            <a:off x="0" y="0"/>
            <a:ext cx="12999418" cy="9753600"/>
          </a:xfrm>
          <a:prstGeom prst="rect">
            <a:avLst/>
          </a:prstGeom>
        </p:spPr>
        <p:txBody>
          <a:bodyPr lIns="91439" tIns="45719" rIns="91439" bIns="45719" anchor="t">
            <a:noAutofit/>
          </a:bodyPr>
          <a:lstStyle/>
          <a:p>
            <a:pPr/>
          </a:p>
        </p:txBody>
      </p:sp>
      <p:sp>
        <p:nvSpPr>
          <p:cNvPr id="103" name="Foliennumm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Leer">
    <p:spTree>
      <p:nvGrpSpPr>
        <p:cNvPr id="1" name=""/>
        <p:cNvGrpSpPr/>
        <p:nvPr/>
      </p:nvGrpSpPr>
      <p:grpSpPr>
        <a:xfrm>
          <a:off x="0" y="0"/>
          <a:ext cx="0" cy="0"/>
          <a:chOff x="0" y="0"/>
          <a:chExt cx="0" cy="0"/>
        </a:xfrm>
      </p:grpSpPr>
      <p:sp>
        <p:nvSpPr>
          <p:cNvPr id="110" name="Foliennumm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Foto - Horizontal">
    <p:spTree>
      <p:nvGrpSpPr>
        <p:cNvPr id="1" name=""/>
        <p:cNvGrpSpPr/>
        <p:nvPr/>
      </p:nvGrpSpPr>
      <p:grpSpPr>
        <a:xfrm>
          <a:off x="0" y="0"/>
          <a:ext cx="0" cy="0"/>
          <a:chOff x="0" y="0"/>
          <a:chExt cx="0" cy="0"/>
        </a:xfrm>
      </p:grpSpPr>
      <p:sp>
        <p:nvSpPr>
          <p:cNvPr id="20" name="Bild"/>
          <p:cNvSpPr/>
          <p:nvPr>
            <p:ph type="pic" idx="13"/>
          </p:nvPr>
        </p:nvSpPr>
        <p:spPr>
          <a:xfrm>
            <a:off x="1606550" y="635000"/>
            <a:ext cx="9779000" cy="5918200"/>
          </a:xfrm>
          <a:prstGeom prst="rect">
            <a:avLst/>
          </a:prstGeom>
        </p:spPr>
        <p:txBody>
          <a:bodyPr lIns="91439" tIns="45719" rIns="91439" bIns="45719" anchor="t">
            <a:noAutofit/>
          </a:bodyPr>
          <a:lstStyle/>
          <a:p>
            <a:pPr/>
          </a:p>
        </p:txBody>
      </p:sp>
      <p:sp>
        <p:nvSpPr>
          <p:cNvPr id="21" name="Titeltext"/>
          <p:cNvSpPr/>
          <p:nvPr>
            <p:ph type="title"/>
          </p:nvPr>
        </p:nvSpPr>
        <p:spPr>
          <a:xfrm>
            <a:off x="1270000" y="6718300"/>
            <a:ext cx="10464800" cy="1422400"/>
          </a:xfrm>
          <a:prstGeom prst="rect">
            <a:avLst/>
          </a:prstGeom>
        </p:spPr>
        <p:txBody>
          <a:bodyPr anchor="b"/>
          <a:lstStyle/>
          <a:p>
            <a:pPr/>
            <a:r>
              <a:t>Titeltext</a:t>
            </a:r>
          </a:p>
        </p:txBody>
      </p:sp>
      <p:sp>
        <p:nvSpPr>
          <p:cNvPr id="22" name="Textebene 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Textebene 1</a:t>
            </a:r>
          </a:p>
          <a:p>
            <a:pPr lvl="1"/>
            <a:r>
              <a:t>Textebene 2</a:t>
            </a:r>
          </a:p>
          <a:p>
            <a:pPr lvl="2"/>
            <a:r>
              <a:t>Textebene 3</a:t>
            </a:r>
          </a:p>
          <a:p>
            <a:pPr lvl="3"/>
            <a:r>
              <a:t>Textebene 4</a:t>
            </a:r>
          </a:p>
          <a:p>
            <a:pPr lvl="4"/>
            <a:r>
              <a:t>Textebene 5</a:t>
            </a:r>
          </a:p>
        </p:txBody>
      </p:sp>
      <p:sp>
        <p:nvSpPr>
          <p:cNvPr id="23" name="Foliennummer"/>
          <p:cNvSpPr/>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el - Mitte">
    <p:spTree>
      <p:nvGrpSpPr>
        <p:cNvPr id="1" name=""/>
        <p:cNvGrpSpPr/>
        <p:nvPr/>
      </p:nvGrpSpPr>
      <p:grpSpPr>
        <a:xfrm>
          <a:off x="0" y="0"/>
          <a:ext cx="0" cy="0"/>
          <a:chOff x="0" y="0"/>
          <a:chExt cx="0" cy="0"/>
        </a:xfrm>
      </p:grpSpPr>
      <p:sp>
        <p:nvSpPr>
          <p:cNvPr id="30" name="Titeltext"/>
          <p:cNvSpPr/>
          <p:nvPr>
            <p:ph type="title"/>
          </p:nvPr>
        </p:nvSpPr>
        <p:spPr>
          <a:xfrm>
            <a:off x="1270000" y="3225800"/>
            <a:ext cx="10464800" cy="3302000"/>
          </a:xfrm>
          <a:prstGeom prst="rect">
            <a:avLst/>
          </a:prstGeom>
        </p:spPr>
        <p:txBody>
          <a:bodyPr/>
          <a:lstStyle/>
          <a:p>
            <a:pPr/>
            <a:r>
              <a:t>Titeltext</a:t>
            </a:r>
          </a:p>
        </p:txBody>
      </p:sp>
      <p:sp>
        <p:nvSpPr>
          <p:cNvPr id="31" name="Foliennumm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Foto - Vertikal">
    <p:spTree>
      <p:nvGrpSpPr>
        <p:cNvPr id="1" name=""/>
        <p:cNvGrpSpPr/>
        <p:nvPr/>
      </p:nvGrpSpPr>
      <p:grpSpPr>
        <a:xfrm>
          <a:off x="0" y="0"/>
          <a:ext cx="0" cy="0"/>
          <a:chOff x="0" y="0"/>
          <a:chExt cx="0" cy="0"/>
        </a:xfrm>
      </p:grpSpPr>
      <p:sp>
        <p:nvSpPr>
          <p:cNvPr id="38" name="Bild"/>
          <p:cNvSpPr/>
          <p:nvPr>
            <p:ph type="pic" sz="half" idx="13"/>
          </p:nvPr>
        </p:nvSpPr>
        <p:spPr>
          <a:xfrm>
            <a:off x="6718300" y="635000"/>
            <a:ext cx="5334000" cy="8229600"/>
          </a:xfrm>
          <a:prstGeom prst="rect">
            <a:avLst/>
          </a:prstGeom>
        </p:spPr>
        <p:txBody>
          <a:bodyPr lIns="91439" tIns="45719" rIns="91439" bIns="45719" anchor="t">
            <a:noAutofit/>
          </a:bodyPr>
          <a:lstStyle/>
          <a:p>
            <a:pPr/>
          </a:p>
        </p:txBody>
      </p:sp>
      <p:sp>
        <p:nvSpPr>
          <p:cNvPr id="39" name="Titeltext"/>
          <p:cNvSpPr/>
          <p:nvPr>
            <p:ph type="title"/>
          </p:nvPr>
        </p:nvSpPr>
        <p:spPr>
          <a:xfrm>
            <a:off x="952500" y="635000"/>
            <a:ext cx="5334000" cy="3987800"/>
          </a:xfrm>
          <a:prstGeom prst="rect">
            <a:avLst/>
          </a:prstGeom>
        </p:spPr>
        <p:txBody>
          <a:bodyPr anchor="b"/>
          <a:lstStyle>
            <a:lvl1pPr>
              <a:defRPr sz="6000"/>
            </a:lvl1pPr>
          </a:lstStyle>
          <a:p>
            <a:pPr/>
            <a:r>
              <a:t>Titeltext</a:t>
            </a:r>
          </a:p>
        </p:txBody>
      </p:sp>
      <p:sp>
        <p:nvSpPr>
          <p:cNvPr id="40" name="Textebene 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Textebene 1</a:t>
            </a:r>
          </a:p>
          <a:p>
            <a:pPr lvl="1"/>
            <a:r>
              <a:t>Textebene 2</a:t>
            </a:r>
          </a:p>
          <a:p>
            <a:pPr lvl="2"/>
            <a:r>
              <a:t>Textebene 3</a:t>
            </a:r>
          </a:p>
          <a:p>
            <a:pPr lvl="3"/>
            <a:r>
              <a:t>Textebene 4</a:t>
            </a:r>
          </a:p>
          <a:p>
            <a:pPr lvl="4"/>
            <a:r>
              <a:t>Textebene 5</a:t>
            </a:r>
          </a:p>
        </p:txBody>
      </p:sp>
      <p:sp>
        <p:nvSpPr>
          <p:cNvPr id="41" name="Foliennumm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el - Oben">
    <p:spTree>
      <p:nvGrpSpPr>
        <p:cNvPr id="1" name=""/>
        <p:cNvGrpSpPr/>
        <p:nvPr/>
      </p:nvGrpSpPr>
      <p:grpSpPr>
        <a:xfrm>
          <a:off x="0" y="0"/>
          <a:ext cx="0" cy="0"/>
          <a:chOff x="0" y="0"/>
          <a:chExt cx="0" cy="0"/>
        </a:xfrm>
      </p:grpSpPr>
      <p:sp>
        <p:nvSpPr>
          <p:cNvPr id="48" name="Titeltext"/>
          <p:cNvSpPr/>
          <p:nvPr>
            <p:ph type="title"/>
          </p:nvPr>
        </p:nvSpPr>
        <p:spPr>
          <a:prstGeom prst="rect">
            <a:avLst/>
          </a:prstGeom>
        </p:spPr>
        <p:txBody>
          <a:bodyPr/>
          <a:lstStyle/>
          <a:p>
            <a:pPr/>
            <a:r>
              <a:t>Titeltext</a:t>
            </a:r>
          </a:p>
        </p:txBody>
      </p:sp>
      <p:sp>
        <p:nvSpPr>
          <p:cNvPr id="49" name="Foliennumm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el &amp; Aufzählung">
    <p:spTree>
      <p:nvGrpSpPr>
        <p:cNvPr id="1" name=""/>
        <p:cNvGrpSpPr/>
        <p:nvPr/>
      </p:nvGrpSpPr>
      <p:grpSpPr>
        <a:xfrm>
          <a:off x="0" y="0"/>
          <a:ext cx="0" cy="0"/>
          <a:chOff x="0" y="0"/>
          <a:chExt cx="0" cy="0"/>
        </a:xfrm>
      </p:grpSpPr>
      <p:sp>
        <p:nvSpPr>
          <p:cNvPr id="56" name="Titeltext"/>
          <p:cNvSpPr/>
          <p:nvPr>
            <p:ph type="title"/>
          </p:nvPr>
        </p:nvSpPr>
        <p:spPr>
          <a:prstGeom prst="rect">
            <a:avLst/>
          </a:prstGeom>
        </p:spPr>
        <p:txBody>
          <a:bodyPr/>
          <a:lstStyle/>
          <a:p>
            <a:pPr/>
            <a:r>
              <a:t>Titeltext</a:t>
            </a:r>
          </a:p>
        </p:txBody>
      </p:sp>
      <p:sp>
        <p:nvSpPr>
          <p:cNvPr id="57" name="Textebene 1…"/>
          <p:cNvSpPr/>
          <p:nvPr>
            <p:ph type="body" idx="1"/>
          </p:nvPr>
        </p:nvSpPr>
        <p:spPr>
          <a:prstGeom prst="rect">
            <a:avLst/>
          </a:prstGeom>
        </p:spPr>
        <p:txBody>
          <a:bodyPr/>
          <a:lstStyle/>
          <a:p>
            <a:pPr/>
            <a:r>
              <a:t>Textebene 1</a:t>
            </a:r>
          </a:p>
          <a:p>
            <a:pPr lvl="1"/>
            <a:r>
              <a:t>Textebene 2</a:t>
            </a:r>
          </a:p>
          <a:p>
            <a:pPr lvl="2"/>
            <a:r>
              <a:t>Textebene 3</a:t>
            </a:r>
          </a:p>
          <a:p>
            <a:pPr lvl="3"/>
            <a:r>
              <a:t>Textebene 4</a:t>
            </a:r>
          </a:p>
          <a:p>
            <a:pPr lvl="4"/>
            <a:r>
              <a:t>Textebene 5</a:t>
            </a:r>
          </a:p>
        </p:txBody>
      </p:sp>
      <p:sp>
        <p:nvSpPr>
          <p:cNvPr id="58" name="Foliennumm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el, Aufzählung &amp; Foto">
    <p:spTree>
      <p:nvGrpSpPr>
        <p:cNvPr id="1" name=""/>
        <p:cNvGrpSpPr/>
        <p:nvPr/>
      </p:nvGrpSpPr>
      <p:grpSpPr>
        <a:xfrm>
          <a:off x="0" y="0"/>
          <a:ext cx="0" cy="0"/>
          <a:chOff x="0" y="0"/>
          <a:chExt cx="0" cy="0"/>
        </a:xfrm>
      </p:grpSpPr>
      <p:sp>
        <p:nvSpPr>
          <p:cNvPr id="65" name="Bild"/>
          <p:cNvSpPr/>
          <p:nvPr>
            <p:ph type="pic" sz="half" idx="13"/>
          </p:nvPr>
        </p:nvSpPr>
        <p:spPr>
          <a:xfrm>
            <a:off x="6718300" y="2603500"/>
            <a:ext cx="5334000" cy="6286500"/>
          </a:xfrm>
          <a:prstGeom prst="rect">
            <a:avLst/>
          </a:prstGeom>
        </p:spPr>
        <p:txBody>
          <a:bodyPr lIns="91439" tIns="45719" rIns="91439" bIns="45719" anchor="t">
            <a:noAutofit/>
          </a:bodyPr>
          <a:lstStyle/>
          <a:p>
            <a:pPr/>
          </a:p>
        </p:txBody>
      </p:sp>
      <p:sp>
        <p:nvSpPr>
          <p:cNvPr id="66" name="Titeltext"/>
          <p:cNvSpPr/>
          <p:nvPr>
            <p:ph type="title"/>
          </p:nvPr>
        </p:nvSpPr>
        <p:spPr>
          <a:prstGeom prst="rect">
            <a:avLst/>
          </a:prstGeom>
        </p:spPr>
        <p:txBody>
          <a:bodyPr/>
          <a:lstStyle/>
          <a:p>
            <a:pPr/>
            <a:r>
              <a:t>Titeltext</a:t>
            </a:r>
          </a:p>
        </p:txBody>
      </p:sp>
      <p:sp>
        <p:nvSpPr>
          <p:cNvPr id="67" name="Textebene 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Textebene 1</a:t>
            </a:r>
          </a:p>
          <a:p>
            <a:pPr lvl="1"/>
            <a:r>
              <a:t>Textebene 2</a:t>
            </a:r>
          </a:p>
          <a:p>
            <a:pPr lvl="2"/>
            <a:r>
              <a:t>Textebene 3</a:t>
            </a:r>
          </a:p>
          <a:p>
            <a:pPr lvl="3"/>
            <a:r>
              <a:t>Textebene 4</a:t>
            </a:r>
          </a:p>
          <a:p>
            <a:pPr lvl="4"/>
            <a:r>
              <a:t>Textebene 5</a:t>
            </a:r>
          </a:p>
        </p:txBody>
      </p:sp>
      <p:sp>
        <p:nvSpPr>
          <p:cNvPr id="68" name="Foliennumm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Punkte">
    <p:spTree>
      <p:nvGrpSpPr>
        <p:cNvPr id="1" name=""/>
        <p:cNvGrpSpPr/>
        <p:nvPr/>
      </p:nvGrpSpPr>
      <p:grpSpPr>
        <a:xfrm>
          <a:off x="0" y="0"/>
          <a:ext cx="0" cy="0"/>
          <a:chOff x="0" y="0"/>
          <a:chExt cx="0" cy="0"/>
        </a:xfrm>
      </p:grpSpPr>
      <p:sp>
        <p:nvSpPr>
          <p:cNvPr id="75" name="Textebene 1…"/>
          <p:cNvSpPr/>
          <p:nvPr>
            <p:ph type="body" idx="1"/>
          </p:nvPr>
        </p:nvSpPr>
        <p:spPr>
          <a:xfrm>
            <a:off x="952500" y="1270000"/>
            <a:ext cx="11099800" cy="7213600"/>
          </a:xfrm>
          <a:prstGeom prst="rect">
            <a:avLst/>
          </a:prstGeom>
        </p:spPr>
        <p:txBody>
          <a:bodyPr/>
          <a:lstStyle/>
          <a:p>
            <a:pPr/>
            <a:r>
              <a:t>Textebene 1</a:t>
            </a:r>
          </a:p>
          <a:p>
            <a:pPr lvl="1"/>
            <a:r>
              <a:t>Textebene 2</a:t>
            </a:r>
          </a:p>
          <a:p>
            <a:pPr lvl="2"/>
            <a:r>
              <a:t>Textebene 3</a:t>
            </a:r>
          </a:p>
          <a:p>
            <a:pPr lvl="3"/>
            <a:r>
              <a:t>Textebene 4</a:t>
            </a:r>
          </a:p>
          <a:p>
            <a:pPr lvl="4"/>
            <a:r>
              <a:t>Textebene 5</a:t>
            </a:r>
          </a:p>
        </p:txBody>
      </p:sp>
      <p:sp>
        <p:nvSpPr>
          <p:cNvPr id="76" name="Foliennumm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Foto - 3 Stück">
    <p:spTree>
      <p:nvGrpSpPr>
        <p:cNvPr id="1" name=""/>
        <p:cNvGrpSpPr/>
        <p:nvPr/>
      </p:nvGrpSpPr>
      <p:grpSpPr>
        <a:xfrm>
          <a:off x="0" y="0"/>
          <a:ext cx="0" cy="0"/>
          <a:chOff x="0" y="0"/>
          <a:chExt cx="0" cy="0"/>
        </a:xfrm>
      </p:grpSpPr>
      <p:sp>
        <p:nvSpPr>
          <p:cNvPr id="83" name="Bild"/>
          <p:cNvSpPr/>
          <p:nvPr>
            <p:ph type="pic" sz="half" idx="13"/>
          </p:nvPr>
        </p:nvSpPr>
        <p:spPr>
          <a:xfrm>
            <a:off x="952500" y="889000"/>
            <a:ext cx="5334000" cy="7975600"/>
          </a:xfrm>
          <a:prstGeom prst="rect">
            <a:avLst/>
          </a:prstGeom>
        </p:spPr>
        <p:txBody>
          <a:bodyPr lIns="91439" tIns="45719" rIns="91439" bIns="45719" anchor="t">
            <a:noAutofit/>
          </a:bodyPr>
          <a:lstStyle/>
          <a:p>
            <a:pPr/>
          </a:p>
        </p:txBody>
      </p:sp>
      <p:sp>
        <p:nvSpPr>
          <p:cNvPr id="84" name="Bild"/>
          <p:cNvSpPr/>
          <p:nvPr>
            <p:ph type="pic" sz="quarter" idx="14"/>
          </p:nvPr>
        </p:nvSpPr>
        <p:spPr>
          <a:xfrm>
            <a:off x="6718300" y="5092700"/>
            <a:ext cx="5334000" cy="3771900"/>
          </a:xfrm>
          <a:prstGeom prst="rect">
            <a:avLst/>
          </a:prstGeom>
        </p:spPr>
        <p:txBody>
          <a:bodyPr lIns="91439" tIns="45719" rIns="91439" bIns="45719" anchor="t">
            <a:noAutofit/>
          </a:bodyPr>
          <a:lstStyle/>
          <a:p>
            <a:pPr/>
          </a:p>
        </p:txBody>
      </p:sp>
      <p:sp>
        <p:nvSpPr>
          <p:cNvPr id="85" name="Bild"/>
          <p:cNvSpPr/>
          <p:nvPr>
            <p:ph type="pic" sz="quarter" idx="15"/>
          </p:nvPr>
        </p:nvSpPr>
        <p:spPr>
          <a:xfrm>
            <a:off x="6724518" y="889000"/>
            <a:ext cx="5334001" cy="3771900"/>
          </a:xfrm>
          <a:prstGeom prst="rect">
            <a:avLst/>
          </a:prstGeom>
        </p:spPr>
        <p:txBody>
          <a:bodyPr lIns="91439" tIns="45719" rIns="91439" bIns="45719" anchor="t">
            <a:noAutofit/>
          </a:bodyPr>
          <a:lstStyle/>
          <a:p>
            <a:pPr/>
          </a:p>
        </p:txBody>
      </p:sp>
      <p:sp>
        <p:nvSpPr>
          <p:cNvPr id="86" name="Foliennumm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Titeltext"/>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Titeltext</a:t>
            </a:r>
          </a:p>
        </p:txBody>
      </p:sp>
      <p:sp>
        <p:nvSpPr>
          <p:cNvPr id="3" name="Textebene 1…"/>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Textebene 1</a:t>
            </a:r>
          </a:p>
          <a:p>
            <a:pPr lvl="1"/>
            <a:r>
              <a:t>Textebene 2</a:t>
            </a:r>
          </a:p>
          <a:p>
            <a:pPr lvl="2"/>
            <a:r>
              <a:t>Textebene 3</a:t>
            </a:r>
          </a:p>
          <a:p>
            <a:pPr lvl="3"/>
            <a:r>
              <a:t>Textebene 4</a:t>
            </a:r>
          </a:p>
          <a:p>
            <a:pPr lvl="4"/>
            <a:r>
              <a:t>Textebene 5</a:t>
            </a:r>
          </a:p>
        </p:txBody>
      </p:sp>
      <p:sp>
        <p:nvSpPr>
          <p:cNvPr id="4" name="Foliennummer"/>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33.png"/><Relationship Id="rId6" Type="http://schemas.openxmlformats.org/officeDocument/2006/relationships/image" Target="../media/image34.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9" Type="http://schemas.openxmlformats.org/officeDocument/2006/relationships/image" Target="../media/image40.png"/><Relationship Id="rId10" Type="http://schemas.openxmlformats.org/officeDocument/2006/relationships/image" Target="../media/image41.png"/><Relationship Id="rId11" Type="http://schemas.openxmlformats.org/officeDocument/2006/relationships/image" Target="../media/image42.png"/><Relationship Id="rId12" Type="http://schemas.openxmlformats.org/officeDocument/2006/relationships/image" Target="../media/image43.png"/><Relationship Id="rId13" Type="http://schemas.openxmlformats.org/officeDocument/2006/relationships/image" Target="../media/image44.png"/><Relationship Id="rId14" Type="http://schemas.openxmlformats.org/officeDocument/2006/relationships/image" Target="../media/image45.png"/><Relationship Id="rId15" Type="http://schemas.openxmlformats.org/officeDocument/2006/relationships/image" Target="../media/image46.png"/><Relationship Id="rId16" Type="http://schemas.openxmlformats.org/officeDocument/2006/relationships/image" Target="../media/image47.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13.png"/><Relationship Id="rId6" Type="http://schemas.openxmlformats.org/officeDocument/2006/relationships/image" Target="../media/image14.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5.png"/><Relationship Id="rId7" Type="http://schemas.openxmlformats.org/officeDocument/2006/relationships/image" Target="../media/image10.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20.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0.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6.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27.png"/><Relationship Id="rId6"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Hands-on-Workshop…"/>
          <p:cNvSpPr/>
          <p:nvPr>
            <p:ph type="ctrTitle"/>
          </p:nvPr>
        </p:nvSpPr>
        <p:spPr>
          <a:xfrm>
            <a:off x="639117" y="3384230"/>
            <a:ext cx="11726566" cy="3131841"/>
          </a:xfrm>
          <a:prstGeom prst="rect">
            <a:avLst/>
          </a:prstGeom>
        </p:spPr>
        <p:txBody>
          <a:bodyPr/>
          <a:lstStyle/>
          <a:p>
            <a:pPr defTabSz="350520">
              <a:defRPr sz="7380">
                <a:solidFill>
                  <a:srgbClr val="53585F"/>
                </a:solidFill>
              </a:defRPr>
            </a:pPr>
            <a:r>
              <a:t>Hands-on-Workshop</a:t>
            </a:r>
          </a:p>
          <a:p>
            <a:pPr defTabSz="350520">
              <a:defRPr sz="6120">
                <a:solidFill>
                  <a:srgbClr val="53585F"/>
                </a:solidFill>
              </a:defRPr>
            </a:pPr>
            <a:r>
              <a:t>Liège</a:t>
            </a:r>
          </a:p>
          <a:p>
            <a:pPr defTabSz="350520">
              <a:defRPr sz="3240">
                <a:solidFill>
                  <a:srgbClr val="53585F"/>
                </a:solidFill>
              </a:defRPr>
            </a:pPr>
          </a:p>
        </p:txBody>
      </p:sp>
      <p:sp>
        <p:nvSpPr>
          <p:cNvPr id="120" name="25 + 26. Januar 2017"/>
          <p:cNvSpPr/>
          <p:nvPr/>
        </p:nvSpPr>
        <p:spPr>
          <a:xfrm>
            <a:off x="1270000" y="7512050"/>
            <a:ext cx="10464800" cy="15499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531622">
              <a:defRPr sz="3367">
                <a:solidFill>
                  <a:srgbClr val="53585F"/>
                </a:solidFill>
                <a:latin typeface="Arial"/>
                <a:ea typeface="Arial"/>
                <a:cs typeface="Arial"/>
                <a:sym typeface="Arial"/>
              </a:defRPr>
            </a:pPr>
          </a:p>
          <a:p>
            <a:pPr defTabSz="531622">
              <a:defRPr sz="3367">
                <a:solidFill>
                  <a:srgbClr val="53585F"/>
                </a:solidFill>
                <a:latin typeface="Arial"/>
                <a:ea typeface="Arial"/>
                <a:cs typeface="Arial"/>
                <a:sym typeface="Arial"/>
              </a:defRPr>
            </a:pPr>
          </a:p>
          <a:p>
            <a:pPr defTabSz="531622">
              <a:defRPr sz="3367">
                <a:solidFill>
                  <a:srgbClr val="53585F"/>
                </a:solidFill>
                <a:latin typeface="Arial"/>
                <a:ea typeface="Arial"/>
                <a:cs typeface="Arial"/>
                <a:sym typeface="Arial"/>
              </a:defRPr>
            </a:pPr>
            <a:r>
              <a:t>25 + 26. Januar 2017</a:t>
            </a:r>
          </a:p>
        </p:txBody>
      </p:sp>
      <p:pic>
        <p:nvPicPr>
          <p:cNvPr id="121" name="pasted-image.png" descr="pasted-image.png"/>
          <p:cNvPicPr>
            <a:picLocks noChangeAspect="1"/>
          </p:cNvPicPr>
          <p:nvPr/>
        </p:nvPicPr>
        <p:blipFill>
          <a:blip r:embed="rId3">
            <a:extLst/>
          </a:blip>
          <a:stretch>
            <a:fillRect/>
          </a:stretch>
        </p:blipFill>
        <p:spPr>
          <a:xfrm>
            <a:off x="251785" y="332358"/>
            <a:ext cx="12501230" cy="1886376"/>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3" name="pasted-image.png" descr="pasted-image.png"/>
          <p:cNvPicPr>
            <a:picLocks noChangeAspect="1"/>
          </p:cNvPicPr>
          <p:nvPr/>
        </p:nvPicPr>
        <p:blipFill>
          <a:blip r:embed="rId3">
            <a:extLst/>
          </a:blip>
          <a:stretch>
            <a:fillRect/>
          </a:stretch>
        </p:blipFill>
        <p:spPr>
          <a:xfrm>
            <a:off x="1208480" y="1776459"/>
            <a:ext cx="4618839" cy="1749386"/>
          </a:xfrm>
          <a:prstGeom prst="rect">
            <a:avLst/>
          </a:prstGeom>
          <a:ln w="12700">
            <a:miter lim="400000"/>
          </a:ln>
        </p:spPr>
      </p:pic>
      <p:pic>
        <p:nvPicPr>
          <p:cNvPr id="204" name="pasted-image.png" descr="pasted-image.png"/>
          <p:cNvPicPr>
            <a:picLocks noChangeAspect="1"/>
          </p:cNvPicPr>
          <p:nvPr/>
        </p:nvPicPr>
        <p:blipFill>
          <a:blip r:embed="rId4">
            <a:extLst/>
          </a:blip>
          <a:stretch>
            <a:fillRect/>
          </a:stretch>
        </p:blipFill>
        <p:spPr>
          <a:xfrm>
            <a:off x="7215581" y="1745491"/>
            <a:ext cx="4618839" cy="1560108"/>
          </a:xfrm>
          <a:prstGeom prst="rect">
            <a:avLst/>
          </a:prstGeom>
          <a:ln w="12700">
            <a:miter lim="400000"/>
          </a:ln>
        </p:spPr>
      </p:pic>
      <p:sp>
        <p:nvSpPr>
          <p:cNvPr id="205" name="How do people collaborate for software development?"/>
          <p:cNvSpPr/>
          <p:nvPr/>
        </p:nvSpPr>
        <p:spPr>
          <a:xfrm>
            <a:off x="1270000" y="583832"/>
            <a:ext cx="10464801" cy="1130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566674">
              <a:defRPr sz="3104">
                <a:solidFill>
                  <a:srgbClr val="53585F"/>
                </a:solidFill>
                <a:latin typeface="Avenir Black"/>
                <a:ea typeface="Avenir Black"/>
                <a:cs typeface="Avenir Black"/>
                <a:sym typeface="Avenir Black"/>
              </a:defRPr>
            </a:lvl1pPr>
          </a:lstStyle>
          <a:p>
            <a:pPr/>
            <a:r>
              <a:t>How do people collaborate for software development?</a:t>
            </a:r>
          </a:p>
        </p:txBody>
      </p:sp>
      <p:pic>
        <p:nvPicPr>
          <p:cNvPr id="206" name="pasted-image.png" descr="pasted-image.png"/>
          <p:cNvPicPr>
            <a:picLocks noChangeAspect="1"/>
          </p:cNvPicPr>
          <p:nvPr/>
        </p:nvPicPr>
        <p:blipFill>
          <a:blip r:embed="rId5">
            <a:extLst/>
          </a:blip>
          <a:stretch>
            <a:fillRect/>
          </a:stretch>
        </p:blipFill>
        <p:spPr>
          <a:xfrm>
            <a:off x="6770950" y="5793295"/>
            <a:ext cx="5431900" cy="3740134"/>
          </a:xfrm>
          <a:prstGeom prst="rect">
            <a:avLst/>
          </a:prstGeom>
          <a:ln w="12700">
            <a:miter lim="400000"/>
          </a:ln>
        </p:spPr>
      </p:pic>
      <p:pic>
        <p:nvPicPr>
          <p:cNvPr id="207" name="pasted-image.png" descr="pasted-image.png"/>
          <p:cNvPicPr>
            <a:picLocks noChangeAspect="1"/>
          </p:cNvPicPr>
          <p:nvPr/>
        </p:nvPicPr>
        <p:blipFill>
          <a:blip r:embed="rId6">
            <a:extLst/>
          </a:blip>
          <a:stretch>
            <a:fillRect/>
          </a:stretch>
        </p:blipFill>
        <p:spPr>
          <a:xfrm>
            <a:off x="543119" y="6969099"/>
            <a:ext cx="5949562" cy="1943524"/>
          </a:xfrm>
          <a:prstGeom prst="rect">
            <a:avLst/>
          </a:prstGeom>
          <a:ln w="12700">
            <a:miter lim="400000"/>
          </a:ln>
        </p:spPr>
      </p:pic>
      <p:pic>
        <p:nvPicPr>
          <p:cNvPr id="208" name="pasted-image.png" descr="pasted-image.png"/>
          <p:cNvPicPr>
            <a:picLocks noChangeAspect="1"/>
          </p:cNvPicPr>
          <p:nvPr/>
        </p:nvPicPr>
        <p:blipFill>
          <a:blip r:embed="rId7">
            <a:extLst/>
          </a:blip>
          <a:stretch>
            <a:fillRect/>
          </a:stretch>
        </p:blipFill>
        <p:spPr>
          <a:xfrm>
            <a:off x="1650999" y="3255766"/>
            <a:ext cx="3733801" cy="2171701"/>
          </a:xfrm>
          <a:prstGeom prst="rect">
            <a:avLst/>
          </a:prstGeom>
          <a:ln w="12700">
            <a:miter lim="400000"/>
          </a:ln>
        </p:spPr>
      </p:pic>
      <p:pic>
        <p:nvPicPr>
          <p:cNvPr id="209" name="pasted-image.png" descr="pasted-image.png"/>
          <p:cNvPicPr>
            <a:picLocks noChangeAspect="1"/>
          </p:cNvPicPr>
          <p:nvPr/>
        </p:nvPicPr>
        <p:blipFill>
          <a:blip r:embed="rId8">
            <a:extLst/>
          </a:blip>
          <a:stretch>
            <a:fillRect/>
          </a:stretch>
        </p:blipFill>
        <p:spPr>
          <a:xfrm>
            <a:off x="6206176" y="3654100"/>
            <a:ext cx="6637648" cy="1375032"/>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3" name="pasted-image.png" descr="pasted-image.png"/>
          <p:cNvPicPr>
            <a:picLocks noChangeAspect="1"/>
          </p:cNvPicPr>
          <p:nvPr/>
        </p:nvPicPr>
        <p:blipFill>
          <a:blip r:embed="rId3">
            <a:extLst/>
          </a:blip>
          <a:stretch>
            <a:fillRect/>
          </a:stretch>
        </p:blipFill>
        <p:spPr>
          <a:xfrm>
            <a:off x="1208480" y="1776459"/>
            <a:ext cx="4618839" cy="1749386"/>
          </a:xfrm>
          <a:prstGeom prst="rect">
            <a:avLst/>
          </a:prstGeom>
          <a:ln w="12700">
            <a:miter lim="400000"/>
          </a:ln>
        </p:spPr>
      </p:pic>
      <p:pic>
        <p:nvPicPr>
          <p:cNvPr id="214" name="pasted-image.png" descr="pasted-image.png"/>
          <p:cNvPicPr>
            <a:picLocks noChangeAspect="1"/>
          </p:cNvPicPr>
          <p:nvPr/>
        </p:nvPicPr>
        <p:blipFill>
          <a:blip r:embed="rId4">
            <a:extLst/>
          </a:blip>
          <a:stretch>
            <a:fillRect/>
          </a:stretch>
        </p:blipFill>
        <p:spPr>
          <a:xfrm>
            <a:off x="7177481" y="1745491"/>
            <a:ext cx="4618839" cy="1560108"/>
          </a:xfrm>
          <a:prstGeom prst="rect">
            <a:avLst/>
          </a:prstGeom>
          <a:ln w="12700">
            <a:miter lim="400000"/>
          </a:ln>
        </p:spPr>
      </p:pic>
      <p:sp>
        <p:nvSpPr>
          <p:cNvPr id="215" name="How is the code quality tested?"/>
          <p:cNvSpPr/>
          <p:nvPr/>
        </p:nvSpPr>
        <p:spPr>
          <a:xfrm>
            <a:off x="1270000" y="583832"/>
            <a:ext cx="10464801" cy="1130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defRPr sz="3200">
                <a:solidFill>
                  <a:srgbClr val="53585F"/>
                </a:solidFill>
                <a:latin typeface="Avenir Black"/>
                <a:ea typeface="Avenir Black"/>
                <a:cs typeface="Avenir Black"/>
                <a:sym typeface="Avenir Black"/>
              </a:defRPr>
            </a:lvl1pPr>
          </a:lstStyle>
          <a:p>
            <a:pPr/>
            <a:r>
              <a:t>How is the code quality tested?</a:t>
            </a:r>
          </a:p>
        </p:txBody>
      </p:sp>
      <p:pic>
        <p:nvPicPr>
          <p:cNvPr id="216" name="pasted-image.png" descr="pasted-image.png"/>
          <p:cNvPicPr>
            <a:picLocks noChangeAspect="1"/>
          </p:cNvPicPr>
          <p:nvPr/>
        </p:nvPicPr>
        <p:blipFill>
          <a:blip r:embed="rId5">
            <a:extLst/>
          </a:blip>
          <a:stretch>
            <a:fillRect/>
          </a:stretch>
        </p:blipFill>
        <p:spPr>
          <a:xfrm>
            <a:off x="7004833" y="4430046"/>
            <a:ext cx="5080001" cy="2781301"/>
          </a:xfrm>
          <a:prstGeom prst="rect">
            <a:avLst/>
          </a:prstGeom>
          <a:ln w="12700">
            <a:miter lim="400000"/>
          </a:ln>
        </p:spPr>
      </p:pic>
      <p:pic>
        <p:nvPicPr>
          <p:cNvPr id="217" name="pasted-image.png" descr="pasted-image.png"/>
          <p:cNvPicPr>
            <a:picLocks noChangeAspect="1"/>
          </p:cNvPicPr>
          <p:nvPr/>
        </p:nvPicPr>
        <p:blipFill>
          <a:blip r:embed="rId6">
            <a:extLst/>
          </a:blip>
          <a:stretch>
            <a:fillRect/>
          </a:stretch>
        </p:blipFill>
        <p:spPr>
          <a:xfrm>
            <a:off x="1265919" y="4430046"/>
            <a:ext cx="5295981" cy="2575966"/>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1" name="pasted-image.png" descr="pasted-image.png"/>
          <p:cNvPicPr>
            <a:picLocks noChangeAspect="1"/>
          </p:cNvPicPr>
          <p:nvPr/>
        </p:nvPicPr>
        <p:blipFill>
          <a:blip r:embed="rId3">
            <a:extLst/>
          </a:blip>
          <a:stretch>
            <a:fillRect/>
          </a:stretch>
        </p:blipFill>
        <p:spPr>
          <a:xfrm>
            <a:off x="251785" y="2158"/>
            <a:ext cx="12501230" cy="1886376"/>
          </a:xfrm>
          <a:prstGeom prst="rect">
            <a:avLst/>
          </a:prstGeom>
          <a:ln w="12700">
            <a:miter lim="400000"/>
          </a:ln>
        </p:spPr>
      </p:pic>
      <p:pic>
        <p:nvPicPr>
          <p:cNvPr id="222" name="pasted-image.png" descr="pasted-image.png"/>
          <p:cNvPicPr>
            <a:picLocks noChangeAspect="1"/>
          </p:cNvPicPr>
          <p:nvPr/>
        </p:nvPicPr>
        <p:blipFill>
          <a:blip r:embed="rId4">
            <a:extLst/>
          </a:blip>
          <a:stretch>
            <a:fillRect/>
          </a:stretch>
        </p:blipFill>
        <p:spPr>
          <a:xfrm>
            <a:off x="272882" y="4932153"/>
            <a:ext cx="1234751" cy="1522045"/>
          </a:xfrm>
          <a:prstGeom prst="rect">
            <a:avLst/>
          </a:prstGeom>
          <a:ln w="12700">
            <a:miter lim="400000"/>
          </a:ln>
        </p:spPr>
      </p:pic>
      <p:pic>
        <p:nvPicPr>
          <p:cNvPr id="223" name="pasted-image.png" descr="pasted-image.png"/>
          <p:cNvPicPr>
            <a:picLocks noChangeAspect="1"/>
          </p:cNvPicPr>
          <p:nvPr/>
        </p:nvPicPr>
        <p:blipFill>
          <a:blip r:embed="rId5">
            <a:extLst/>
          </a:blip>
          <a:stretch>
            <a:fillRect/>
          </a:stretch>
        </p:blipFill>
        <p:spPr>
          <a:xfrm>
            <a:off x="296556" y="7592286"/>
            <a:ext cx="1234751" cy="1570975"/>
          </a:xfrm>
          <a:prstGeom prst="rect">
            <a:avLst/>
          </a:prstGeom>
          <a:ln w="12700">
            <a:miter lim="400000"/>
          </a:ln>
        </p:spPr>
      </p:pic>
      <p:pic>
        <p:nvPicPr>
          <p:cNvPr id="224" name="pasted-image.png" descr="pasted-image.png"/>
          <p:cNvPicPr>
            <a:picLocks noChangeAspect="1"/>
          </p:cNvPicPr>
          <p:nvPr/>
        </p:nvPicPr>
        <p:blipFill>
          <a:blip r:embed="rId6">
            <a:extLst/>
          </a:blip>
          <a:stretch>
            <a:fillRect/>
          </a:stretch>
        </p:blipFill>
        <p:spPr>
          <a:xfrm>
            <a:off x="272882" y="2306340"/>
            <a:ext cx="1234751" cy="1487725"/>
          </a:xfrm>
          <a:prstGeom prst="rect">
            <a:avLst/>
          </a:prstGeom>
          <a:ln w="12700">
            <a:miter lim="400000"/>
          </a:ln>
        </p:spPr>
      </p:pic>
      <p:pic>
        <p:nvPicPr>
          <p:cNvPr id="225" name="pasted-image.png" descr="pasted-image.png"/>
          <p:cNvPicPr>
            <a:picLocks noChangeAspect="1"/>
          </p:cNvPicPr>
          <p:nvPr/>
        </p:nvPicPr>
        <p:blipFill>
          <a:blip r:embed="rId7">
            <a:extLst/>
          </a:blip>
          <a:stretch>
            <a:fillRect/>
          </a:stretch>
        </p:blipFill>
        <p:spPr>
          <a:xfrm>
            <a:off x="11090453" y="2865544"/>
            <a:ext cx="1517637" cy="1373399"/>
          </a:xfrm>
          <a:prstGeom prst="rect">
            <a:avLst/>
          </a:prstGeom>
          <a:ln w="12700">
            <a:miter lim="400000"/>
          </a:ln>
        </p:spPr>
      </p:pic>
      <p:pic>
        <p:nvPicPr>
          <p:cNvPr id="226" name="pasted-image.png" descr="pasted-image.png"/>
          <p:cNvPicPr>
            <a:picLocks noChangeAspect="1"/>
          </p:cNvPicPr>
          <p:nvPr/>
        </p:nvPicPr>
        <p:blipFill>
          <a:blip r:embed="rId8">
            <a:extLst/>
          </a:blip>
          <a:stretch>
            <a:fillRect/>
          </a:stretch>
        </p:blipFill>
        <p:spPr>
          <a:xfrm>
            <a:off x="11041543" y="4316403"/>
            <a:ext cx="1793611" cy="716819"/>
          </a:xfrm>
          <a:prstGeom prst="rect">
            <a:avLst/>
          </a:prstGeom>
          <a:ln w="12700">
            <a:miter lim="400000"/>
          </a:ln>
        </p:spPr>
      </p:pic>
      <p:pic>
        <p:nvPicPr>
          <p:cNvPr id="227" name="pasted-image.png" descr="pasted-image.png"/>
          <p:cNvPicPr>
            <a:picLocks noChangeAspect="1"/>
          </p:cNvPicPr>
          <p:nvPr/>
        </p:nvPicPr>
        <p:blipFill>
          <a:blip r:embed="rId9">
            <a:extLst/>
          </a:blip>
          <a:stretch>
            <a:fillRect/>
          </a:stretch>
        </p:blipFill>
        <p:spPr>
          <a:xfrm>
            <a:off x="10888979" y="7180001"/>
            <a:ext cx="1793611" cy="535069"/>
          </a:xfrm>
          <a:prstGeom prst="rect">
            <a:avLst/>
          </a:prstGeom>
          <a:ln w="12700">
            <a:miter lim="400000"/>
          </a:ln>
        </p:spPr>
      </p:pic>
      <p:pic>
        <p:nvPicPr>
          <p:cNvPr id="228" name="pasted-image.png" descr="pasted-image.png"/>
          <p:cNvPicPr>
            <a:picLocks noChangeAspect="1"/>
          </p:cNvPicPr>
          <p:nvPr/>
        </p:nvPicPr>
        <p:blipFill>
          <a:blip r:embed="rId10">
            <a:extLst/>
          </a:blip>
          <a:stretch>
            <a:fillRect/>
          </a:stretch>
        </p:blipFill>
        <p:spPr>
          <a:xfrm>
            <a:off x="11090453" y="5500381"/>
            <a:ext cx="1517637" cy="1275889"/>
          </a:xfrm>
          <a:prstGeom prst="rect">
            <a:avLst/>
          </a:prstGeom>
          <a:ln w="12700">
            <a:miter lim="400000"/>
          </a:ln>
        </p:spPr>
      </p:pic>
      <p:pic>
        <p:nvPicPr>
          <p:cNvPr id="229" name="pasted-image.png" descr="pasted-image.png"/>
          <p:cNvPicPr>
            <a:picLocks noChangeAspect="1"/>
          </p:cNvPicPr>
          <p:nvPr/>
        </p:nvPicPr>
        <p:blipFill>
          <a:blip r:embed="rId11">
            <a:extLst/>
          </a:blip>
          <a:stretch>
            <a:fillRect/>
          </a:stretch>
        </p:blipFill>
        <p:spPr>
          <a:xfrm>
            <a:off x="1898352" y="6315802"/>
            <a:ext cx="8623582" cy="3070375"/>
          </a:xfrm>
          <a:prstGeom prst="rect">
            <a:avLst/>
          </a:prstGeom>
          <a:ln w="12700">
            <a:miter lim="400000"/>
          </a:ln>
        </p:spPr>
      </p:pic>
      <p:pic>
        <p:nvPicPr>
          <p:cNvPr id="230" name="pasted-image.png" descr="pasted-image.png"/>
          <p:cNvPicPr>
            <a:picLocks noChangeAspect="1"/>
          </p:cNvPicPr>
          <p:nvPr/>
        </p:nvPicPr>
        <p:blipFill>
          <a:blip r:embed="rId12">
            <a:extLst/>
          </a:blip>
          <a:stretch>
            <a:fillRect/>
          </a:stretch>
        </p:blipFill>
        <p:spPr>
          <a:xfrm>
            <a:off x="2063452" y="2626263"/>
            <a:ext cx="8623582" cy="2698408"/>
          </a:xfrm>
          <a:prstGeom prst="rect">
            <a:avLst/>
          </a:prstGeom>
          <a:ln w="12700">
            <a:miter lim="400000"/>
          </a:ln>
        </p:spPr>
      </p:pic>
      <p:pic>
        <p:nvPicPr>
          <p:cNvPr id="231" name="pasted-image.png" descr="pasted-image.png"/>
          <p:cNvPicPr>
            <a:picLocks noChangeAspect="1"/>
          </p:cNvPicPr>
          <p:nvPr/>
        </p:nvPicPr>
        <p:blipFill>
          <a:blip r:embed="rId13">
            <a:extLst/>
          </a:blip>
          <a:stretch>
            <a:fillRect/>
          </a:stretch>
        </p:blipFill>
        <p:spPr>
          <a:xfrm>
            <a:off x="4005747" y="5369105"/>
            <a:ext cx="4408792" cy="368864"/>
          </a:xfrm>
          <a:prstGeom prst="rect">
            <a:avLst/>
          </a:prstGeom>
          <a:ln w="12700">
            <a:miter lim="400000"/>
          </a:ln>
        </p:spPr>
      </p:pic>
      <p:pic>
        <p:nvPicPr>
          <p:cNvPr id="232" name="pasted-image.png" descr="pasted-image.png"/>
          <p:cNvPicPr>
            <a:picLocks noChangeAspect="1"/>
          </p:cNvPicPr>
          <p:nvPr/>
        </p:nvPicPr>
        <p:blipFill>
          <a:blip r:embed="rId14">
            <a:extLst/>
          </a:blip>
          <a:stretch>
            <a:fillRect/>
          </a:stretch>
        </p:blipFill>
        <p:spPr>
          <a:xfrm>
            <a:off x="2063452" y="2353229"/>
            <a:ext cx="2794001" cy="584201"/>
          </a:xfrm>
          <a:prstGeom prst="rect">
            <a:avLst/>
          </a:prstGeom>
          <a:ln w="12700">
            <a:miter lim="400000"/>
          </a:ln>
        </p:spPr>
      </p:pic>
      <p:pic>
        <p:nvPicPr>
          <p:cNvPr id="233" name="pasted-image.png" descr="pasted-image.png"/>
          <p:cNvPicPr>
            <a:picLocks noChangeAspect="1"/>
          </p:cNvPicPr>
          <p:nvPr/>
        </p:nvPicPr>
        <p:blipFill>
          <a:blip r:embed="rId15">
            <a:extLst/>
          </a:blip>
          <a:stretch>
            <a:fillRect/>
          </a:stretch>
        </p:blipFill>
        <p:spPr>
          <a:xfrm>
            <a:off x="1955291" y="6228853"/>
            <a:ext cx="4114801" cy="584201"/>
          </a:xfrm>
          <a:prstGeom prst="rect">
            <a:avLst/>
          </a:prstGeom>
          <a:ln w="12700">
            <a:miter lim="400000"/>
          </a:ln>
        </p:spPr>
      </p:pic>
      <p:pic>
        <p:nvPicPr>
          <p:cNvPr id="234" name="pasted-image.png" descr="pasted-image.png"/>
          <p:cNvPicPr>
            <a:picLocks noChangeAspect="1"/>
          </p:cNvPicPr>
          <p:nvPr/>
        </p:nvPicPr>
        <p:blipFill>
          <a:blip r:embed="rId16">
            <a:extLst/>
          </a:blip>
          <a:stretch>
            <a:fillRect/>
          </a:stretch>
        </p:blipFill>
        <p:spPr>
          <a:xfrm>
            <a:off x="10812478" y="8321591"/>
            <a:ext cx="2073587" cy="859325"/>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5" name="pasted-image.png" descr="pasted-image.png"/>
          <p:cNvPicPr>
            <a:picLocks noChangeAspect="1"/>
          </p:cNvPicPr>
          <p:nvPr/>
        </p:nvPicPr>
        <p:blipFill>
          <a:blip r:embed="rId3">
            <a:extLst/>
          </a:blip>
          <a:stretch>
            <a:fillRect/>
          </a:stretch>
        </p:blipFill>
        <p:spPr>
          <a:xfrm>
            <a:off x="3263900" y="3441700"/>
            <a:ext cx="6477000" cy="3962400"/>
          </a:xfrm>
          <a:prstGeom prst="rect">
            <a:avLst/>
          </a:prstGeom>
          <a:ln w="12700">
            <a:miter lim="400000"/>
          </a:ln>
        </p:spPr>
      </p:pic>
      <p:pic>
        <p:nvPicPr>
          <p:cNvPr id="126" name="pasted-image.png" descr="pasted-image.png"/>
          <p:cNvPicPr>
            <a:picLocks noChangeAspect="1"/>
          </p:cNvPicPr>
          <p:nvPr/>
        </p:nvPicPr>
        <p:blipFill>
          <a:blip r:embed="rId4">
            <a:extLst/>
          </a:blip>
          <a:stretch>
            <a:fillRect/>
          </a:stretch>
        </p:blipFill>
        <p:spPr>
          <a:xfrm>
            <a:off x="0" y="407230"/>
            <a:ext cx="13004800" cy="2108888"/>
          </a:xfrm>
          <a:prstGeom prst="rect">
            <a:avLst/>
          </a:prstGeom>
          <a:ln w="12700">
            <a:miter lim="400000"/>
          </a:ln>
        </p:spPr>
      </p:pic>
      <p:pic>
        <p:nvPicPr>
          <p:cNvPr id="127" name="pasted-image.png" descr="pasted-image.png"/>
          <p:cNvPicPr>
            <a:picLocks noChangeAspect="1"/>
          </p:cNvPicPr>
          <p:nvPr/>
        </p:nvPicPr>
        <p:blipFill>
          <a:blip r:embed="rId5">
            <a:extLst/>
          </a:blip>
          <a:stretch>
            <a:fillRect/>
          </a:stretch>
        </p:blipFill>
        <p:spPr>
          <a:xfrm>
            <a:off x="4192980" y="8071070"/>
            <a:ext cx="4618839" cy="1749386"/>
          </a:xfrm>
          <a:prstGeom prst="rect">
            <a:avLst/>
          </a:prstGeom>
          <a:ln w="12700">
            <a:miter lim="400000"/>
          </a:ln>
        </p:spPr>
      </p:pic>
      <p:pic>
        <p:nvPicPr>
          <p:cNvPr id="128" name="pasted-image.png" descr="pasted-image.png"/>
          <p:cNvPicPr>
            <a:picLocks noChangeAspect="1"/>
          </p:cNvPicPr>
          <p:nvPr/>
        </p:nvPicPr>
        <p:blipFill>
          <a:blip r:embed="rId6">
            <a:extLst/>
          </a:blip>
          <a:stretch>
            <a:fillRect/>
          </a:stretch>
        </p:blipFill>
        <p:spPr>
          <a:xfrm>
            <a:off x="-25934" y="-16116"/>
            <a:ext cx="1749386" cy="1749386"/>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2" name="pasted-image.png" descr="pasted-image.png"/>
          <p:cNvPicPr>
            <a:picLocks noChangeAspect="1"/>
          </p:cNvPicPr>
          <p:nvPr/>
        </p:nvPicPr>
        <p:blipFill>
          <a:blip r:embed="rId3">
            <a:extLst/>
          </a:blip>
          <a:stretch>
            <a:fillRect/>
          </a:stretch>
        </p:blipFill>
        <p:spPr>
          <a:xfrm>
            <a:off x="4269180" y="8071070"/>
            <a:ext cx="4618839" cy="1749386"/>
          </a:xfrm>
          <a:prstGeom prst="rect">
            <a:avLst/>
          </a:prstGeom>
          <a:ln w="12700">
            <a:miter lim="400000"/>
          </a:ln>
        </p:spPr>
      </p:pic>
      <p:pic>
        <p:nvPicPr>
          <p:cNvPr id="133" name="pasted-image.png" descr="pasted-image.png"/>
          <p:cNvPicPr>
            <a:picLocks noChangeAspect="1"/>
          </p:cNvPicPr>
          <p:nvPr/>
        </p:nvPicPr>
        <p:blipFill>
          <a:blip r:embed="rId4">
            <a:extLst/>
          </a:blip>
          <a:stretch>
            <a:fillRect/>
          </a:stretch>
        </p:blipFill>
        <p:spPr>
          <a:xfrm>
            <a:off x="703608" y="3497657"/>
            <a:ext cx="3237355" cy="2758285"/>
          </a:xfrm>
          <a:prstGeom prst="rect">
            <a:avLst/>
          </a:prstGeom>
          <a:ln w="12700">
            <a:miter lim="400000"/>
          </a:ln>
        </p:spPr>
      </p:pic>
      <p:pic>
        <p:nvPicPr>
          <p:cNvPr id="134" name="pasted-image.png" descr="pasted-image.png"/>
          <p:cNvPicPr>
            <a:picLocks noChangeAspect="1"/>
          </p:cNvPicPr>
          <p:nvPr/>
        </p:nvPicPr>
        <p:blipFill>
          <a:blip r:embed="rId3">
            <a:extLst/>
          </a:blip>
          <a:stretch>
            <a:fillRect/>
          </a:stretch>
        </p:blipFill>
        <p:spPr>
          <a:xfrm>
            <a:off x="12866" y="8071070"/>
            <a:ext cx="4618839" cy="1749386"/>
          </a:xfrm>
          <a:prstGeom prst="rect">
            <a:avLst/>
          </a:prstGeom>
          <a:ln w="12700">
            <a:miter lim="400000"/>
          </a:ln>
        </p:spPr>
      </p:pic>
      <p:sp>
        <p:nvSpPr>
          <p:cNvPr id="135" name="DCM"/>
          <p:cNvSpPr/>
          <p:nvPr/>
        </p:nvSpPr>
        <p:spPr>
          <a:xfrm>
            <a:off x="1744613" y="1198755"/>
            <a:ext cx="115534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DCM</a:t>
            </a:r>
          </a:p>
        </p:txBody>
      </p:sp>
      <p:pic>
        <p:nvPicPr>
          <p:cNvPr id="136" name="pasted-image.png" descr="pasted-image.png"/>
          <p:cNvPicPr>
            <a:picLocks noChangeAspect="1"/>
          </p:cNvPicPr>
          <p:nvPr/>
        </p:nvPicPr>
        <p:blipFill>
          <a:blip r:embed="rId3">
            <a:extLst/>
          </a:blip>
          <a:stretch>
            <a:fillRect/>
          </a:stretch>
        </p:blipFill>
        <p:spPr>
          <a:xfrm>
            <a:off x="8609379" y="8071070"/>
            <a:ext cx="4618838" cy="1749386"/>
          </a:xfrm>
          <a:prstGeom prst="rect">
            <a:avLst/>
          </a:prstGeom>
          <a:ln w="12700">
            <a:miter lim="400000"/>
          </a:ln>
        </p:spPr>
      </p:pic>
      <p:pic>
        <p:nvPicPr>
          <p:cNvPr id="137" name="pasted-image.png" descr="pasted-image.png"/>
          <p:cNvPicPr>
            <a:picLocks noChangeAspect="1"/>
          </p:cNvPicPr>
          <p:nvPr/>
        </p:nvPicPr>
        <p:blipFill>
          <a:blip r:embed="rId5">
            <a:extLst/>
          </a:blip>
          <a:stretch>
            <a:fillRect/>
          </a:stretch>
        </p:blipFill>
        <p:spPr>
          <a:xfrm>
            <a:off x="4419599" y="3702050"/>
            <a:ext cx="4318001" cy="2349500"/>
          </a:xfrm>
          <a:prstGeom prst="rect">
            <a:avLst/>
          </a:prstGeom>
          <a:ln w="12700">
            <a:miter lim="400000"/>
          </a:ln>
        </p:spPr>
      </p:pic>
      <p:sp>
        <p:nvSpPr>
          <p:cNvPr id="138" name="Anatomy Toolbox"/>
          <p:cNvSpPr/>
          <p:nvPr/>
        </p:nvSpPr>
        <p:spPr>
          <a:xfrm>
            <a:off x="4691887" y="1198755"/>
            <a:ext cx="362102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Anatomy Toolbox</a:t>
            </a:r>
          </a:p>
        </p:txBody>
      </p:sp>
      <p:pic>
        <p:nvPicPr>
          <p:cNvPr id="139" name="pasted-image.png" descr="pasted-image.png"/>
          <p:cNvPicPr>
            <a:picLocks noChangeAspect="1"/>
          </p:cNvPicPr>
          <p:nvPr/>
        </p:nvPicPr>
        <p:blipFill>
          <a:blip r:embed="rId6">
            <a:extLst/>
          </a:blip>
          <a:stretch>
            <a:fillRect/>
          </a:stretch>
        </p:blipFill>
        <p:spPr>
          <a:xfrm>
            <a:off x="9644022" y="3702050"/>
            <a:ext cx="2936876" cy="2349500"/>
          </a:xfrm>
          <a:prstGeom prst="rect">
            <a:avLst/>
          </a:prstGeom>
          <a:ln w="12700">
            <a:miter lim="400000"/>
          </a:ln>
        </p:spPr>
      </p:pic>
      <p:sp>
        <p:nvSpPr>
          <p:cNvPr id="140" name="CONN"/>
          <p:cNvSpPr/>
          <p:nvPr/>
        </p:nvSpPr>
        <p:spPr>
          <a:xfrm>
            <a:off x="10188649" y="1198755"/>
            <a:ext cx="146029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CONN</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4" name="pasted-image.png" descr="pasted-image.png"/>
          <p:cNvPicPr>
            <a:picLocks noChangeAspect="1"/>
          </p:cNvPicPr>
          <p:nvPr/>
        </p:nvPicPr>
        <p:blipFill>
          <a:blip r:embed="rId2">
            <a:extLst/>
          </a:blip>
          <a:stretch>
            <a:fillRect/>
          </a:stretch>
        </p:blipFill>
        <p:spPr>
          <a:xfrm>
            <a:off x="1208480" y="1776459"/>
            <a:ext cx="4618839" cy="1749386"/>
          </a:xfrm>
          <a:prstGeom prst="rect">
            <a:avLst/>
          </a:prstGeom>
          <a:ln w="12700">
            <a:miter lim="400000"/>
          </a:ln>
        </p:spPr>
      </p:pic>
      <p:pic>
        <p:nvPicPr>
          <p:cNvPr id="145" name="pasted-image.png" descr="pasted-image.png"/>
          <p:cNvPicPr>
            <a:picLocks noChangeAspect="1"/>
          </p:cNvPicPr>
          <p:nvPr/>
        </p:nvPicPr>
        <p:blipFill>
          <a:blip r:embed="rId3">
            <a:extLst/>
          </a:blip>
          <a:stretch>
            <a:fillRect/>
          </a:stretch>
        </p:blipFill>
        <p:spPr>
          <a:xfrm>
            <a:off x="7177481" y="1745491"/>
            <a:ext cx="4618839" cy="1560108"/>
          </a:xfrm>
          <a:prstGeom prst="rect">
            <a:avLst/>
          </a:prstGeom>
          <a:ln w="12700">
            <a:miter lim="400000"/>
          </a:ln>
        </p:spPr>
      </p:pic>
      <p:sp>
        <p:nvSpPr>
          <p:cNvPr id="146" name="What is the programming interface?"/>
          <p:cNvSpPr/>
          <p:nvPr/>
        </p:nvSpPr>
        <p:spPr>
          <a:xfrm>
            <a:off x="1282700" y="583832"/>
            <a:ext cx="10464801" cy="1130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defRPr sz="3200">
                <a:solidFill>
                  <a:srgbClr val="53585F"/>
                </a:solidFill>
                <a:latin typeface="Avenir Black"/>
                <a:ea typeface="Avenir Black"/>
                <a:cs typeface="Avenir Black"/>
                <a:sym typeface="Avenir Black"/>
              </a:defRPr>
            </a:lvl1pPr>
          </a:lstStyle>
          <a:p>
            <a:pPr/>
            <a:r>
              <a:t>What is the programming interface?</a:t>
            </a:r>
          </a:p>
        </p:txBody>
      </p:sp>
      <p:pic>
        <p:nvPicPr>
          <p:cNvPr id="147" name="pasted-image.png" descr="pasted-image.png"/>
          <p:cNvPicPr>
            <a:picLocks noChangeAspect="1"/>
          </p:cNvPicPr>
          <p:nvPr/>
        </p:nvPicPr>
        <p:blipFill>
          <a:blip r:embed="rId4">
            <a:extLst/>
          </a:blip>
          <a:stretch>
            <a:fillRect/>
          </a:stretch>
        </p:blipFill>
        <p:spPr>
          <a:xfrm>
            <a:off x="568073" y="3819688"/>
            <a:ext cx="5899654" cy="3407595"/>
          </a:xfrm>
          <a:prstGeom prst="rect">
            <a:avLst/>
          </a:prstGeom>
          <a:ln w="12700">
            <a:miter lim="400000"/>
          </a:ln>
        </p:spPr>
      </p:pic>
      <p:pic>
        <p:nvPicPr>
          <p:cNvPr id="148" name="pasted-image.png" descr="pasted-image.png"/>
          <p:cNvPicPr>
            <a:picLocks noChangeAspect="1"/>
          </p:cNvPicPr>
          <p:nvPr/>
        </p:nvPicPr>
        <p:blipFill>
          <a:blip r:embed="rId5">
            <a:extLst/>
          </a:blip>
          <a:stretch>
            <a:fillRect/>
          </a:stretch>
        </p:blipFill>
        <p:spPr>
          <a:xfrm>
            <a:off x="6833977" y="3819688"/>
            <a:ext cx="5305846" cy="3407595"/>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0" name="pasted-image.png" descr="pasted-image.png"/>
          <p:cNvPicPr>
            <a:picLocks noChangeAspect="1"/>
          </p:cNvPicPr>
          <p:nvPr/>
        </p:nvPicPr>
        <p:blipFill>
          <a:blip r:embed="rId3">
            <a:extLst/>
          </a:blip>
          <a:stretch>
            <a:fillRect/>
          </a:stretch>
        </p:blipFill>
        <p:spPr>
          <a:xfrm>
            <a:off x="1208480" y="1776459"/>
            <a:ext cx="4618839" cy="1749386"/>
          </a:xfrm>
          <a:prstGeom prst="rect">
            <a:avLst/>
          </a:prstGeom>
          <a:ln w="12700">
            <a:miter lim="400000"/>
          </a:ln>
        </p:spPr>
      </p:pic>
      <p:pic>
        <p:nvPicPr>
          <p:cNvPr id="151" name="pasted-image.png" descr="pasted-image.png"/>
          <p:cNvPicPr>
            <a:picLocks noChangeAspect="1"/>
          </p:cNvPicPr>
          <p:nvPr/>
        </p:nvPicPr>
        <p:blipFill>
          <a:blip r:embed="rId4">
            <a:extLst/>
          </a:blip>
          <a:stretch>
            <a:fillRect/>
          </a:stretch>
        </p:blipFill>
        <p:spPr>
          <a:xfrm>
            <a:off x="7177481" y="1745491"/>
            <a:ext cx="4618839" cy="1560108"/>
          </a:xfrm>
          <a:prstGeom prst="rect">
            <a:avLst/>
          </a:prstGeom>
          <a:ln w="12700">
            <a:miter lim="400000"/>
          </a:ln>
        </p:spPr>
      </p:pic>
      <p:sp>
        <p:nvSpPr>
          <p:cNvPr id="152" name="Save image data to nifti file?"/>
          <p:cNvSpPr/>
          <p:nvPr/>
        </p:nvSpPr>
        <p:spPr>
          <a:xfrm>
            <a:off x="1282700" y="583832"/>
            <a:ext cx="10464801" cy="1130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defRPr sz="3200">
                <a:solidFill>
                  <a:srgbClr val="53585F"/>
                </a:solidFill>
                <a:latin typeface="Avenir Black"/>
                <a:ea typeface="Avenir Black"/>
                <a:cs typeface="Avenir Black"/>
                <a:sym typeface="Avenir Black"/>
              </a:defRPr>
            </a:lvl1pPr>
          </a:lstStyle>
          <a:p>
            <a:pPr/>
            <a:r>
              <a:t>Save image data to nifti file?</a:t>
            </a:r>
          </a:p>
        </p:txBody>
      </p:sp>
      <p:pic>
        <p:nvPicPr>
          <p:cNvPr id="153" name="pasted-image.png" descr="pasted-image.png"/>
          <p:cNvPicPr>
            <a:picLocks noChangeAspect="1"/>
          </p:cNvPicPr>
          <p:nvPr/>
        </p:nvPicPr>
        <p:blipFill>
          <a:blip r:embed="rId5">
            <a:extLst/>
          </a:blip>
          <a:stretch>
            <a:fillRect/>
          </a:stretch>
        </p:blipFill>
        <p:spPr>
          <a:xfrm>
            <a:off x="565545" y="4899935"/>
            <a:ext cx="6200914" cy="2247666"/>
          </a:xfrm>
          <a:prstGeom prst="rect">
            <a:avLst/>
          </a:prstGeom>
          <a:ln w="12700">
            <a:miter lim="400000"/>
          </a:ln>
        </p:spPr>
      </p:pic>
      <p:pic>
        <p:nvPicPr>
          <p:cNvPr id="154" name="pasted-image.png" descr="pasted-image.png"/>
          <p:cNvPicPr>
            <a:picLocks noChangeAspect="1"/>
          </p:cNvPicPr>
          <p:nvPr/>
        </p:nvPicPr>
        <p:blipFill>
          <a:blip r:embed="rId6">
            <a:extLst/>
          </a:blip>
          <a:stretch>
            <a:fillRect/>
          </a:stretch>
        </p:blipFill>
        <p:spPr>
          <a:xfrm>
            <a:off x="7378999" y="4899935"/>
            <a:ext cx="5019787" cy="2247666"/>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8" name="pasted-image.png" descr="pasted-image.png"/>
          <p:cNvPicPr>
            <a:picLocks noChangeAspect="1"/>
          </p:cNvPicPr>
          <p:nvPr/>
        </p:nvPicPr>
        <p:blipFill>
          <a:blip r:embed="rId3">
            <a:extLst/>
          </a:blip>
          <a:stretch>
            <a:fillRect/>
          </a:stretch>
        </p:blipFill>
        <p:spPr>
          <a:xfrm>
            <a:off x="6444102" y="7186583"/>
            <a:ext cx="2396121" cy="2246364"/>
          </a:xfrm>
          <a:prstGeom prst="rect">
            <a:avLst/>
          </a:prstGeom>
          <a:ln w="12700">
            <a:miter lim="400000"/>
          </a:ln>
        </p:spPr>
      </p:pic>
      <p:pic>
        <p:nvPicPr>
          <p:cNvPr id="159" name="pasted-image.png" descr="pasted-image.png"/>
          <p:cNvPicPr>
            <a:picLocks noChangeAspect="1"/>
          </p:cNvPicPr>
          <p:nvPr/>
        </p:nvPicPr>
        <p:blipFill>
          <a:blip r:embed="rId4">
            <a:extLst/>
          </a:blip>
          <a:stretch>
            <a:fillRect/>
          </a:stretch>
        </p:blipFill>
        <p:spPr>
          <a:xfrm>
            <a:off x="10425196" y="3336956"/>
            <a:ext cx="2541419" cy="1694279"/>
          </a:xfrm>
          <a:prstGeom prst="rect">
            <a:avLst/>
          </a:prstGeom>
          <a:ln w="12700">
            <a:miter lim="400000"/>
          </a:ln>
        </p:spPr>
      </p:pic>
      <p:pic>
        <p:nvPicPr>
          <p:cNvPr id="160" name="pasted-image.png" descr="pasted-image.png"/>
          <p:cNvPicPr>
            <a:picLocks noChangeAspect="1"/>
          </p:cNvPicPr>
          <p:nvPr/>
        </p:nvPicPr>
        <p:blipFill>
          <a:blip r:embed="rId5">
            <a:extLst/>
          </a:blip>
          <a:stretch>
            <a:fillRect/>
          </a:stretch>
        </p:blipFill>
        <p:spPr>
          <a:xfrm>
            <a:off x="6103355" y="3446917"/>
            <a:ext cx="4408807" cy="2859766"/>
          </a:xfrm>
          <a:prstGeom prst="rect">
            <a:avLst/>
          </a:prstGeom>
          <a:ln w="12700">
            <a:miter lim="400000"/>
          </a:ln>
        </p:spPr>
      </p:pic>
      <p:pic>
        <p:nvPicPr>
          <p:cNvPr id="161" name="pasted-image.png" descr="pasted-image.png"/>
          <p:cNvPicPr>
            <a:picLocks noChangeAspect="1"/>
          </p:cNvPicPr>
          <p:nvPr/>
        </p:nvPicPr>
        <p:blipFill>
          <a:blip r:embed="rId6">
            <a:extLst/>
          </a:blip>
          <a:stretch>
            <a:fillRect/>
          </a:stretch>
        </p:blipFill>
        <p:spPr>
          <a:xfrm>
            <a:off x="1208480" y="1776459"/>
            <a:ext cx="4618839" cy="1749386"/>
          </a:xfrm>
          <a:prstGeom prst="rect">
            <a:avLst/>
          </a:prstGeom>
          <a:ln w="12700">
            <a:miter lim="400000"/>
          </a:ln>
        </p:spPr>
      </p:pic>
      <p:pic>
        <p:nvPicPr>
          <p:cNvPr id="162" name="pasted-image.png" descr="pasted-image.png"/>
          <p:cNvPicPr>
            <a:picLocks noChangeAspect="1"/>
          </p:cNvPicPr>
          <p:nvPr/>
        </p:nvPicPr>
        <p:blipFill>
          <a:blip r:embed="rId7">
            <a:extLst/>
          </a:blip>
          <a:stretch>
            <a:fillRect/>
          </a:stretch>
        </p:blipFill>
        <p:spPr>
          <a:xfrm>
            <a:off x="7215581" y="1745491"/>
            <a:ext cx="4618839" cy="1560108"/>
          </a:xfrm>
          <a:prstGeom prst="rect">
            <a:avLst/>
          </a:prstGeom>
          <a:ln w="12700">
            <a:miter lim="400000"/>
          </a:ln>
        </p:spPr>
      </p:pic>
      <p:sp>
        <p:nvSpPr>
          <p:cNvPr id="163" name="How about graphics libraries?"/>
          <p:cNvSpPr/>
          <p:nvPr/>
        </p:nvSpPr>
        <p:spPr>
          <a:xfrm>
            <a:off x="1270000" y="583832"/>
            <a:ext cx="10464801" cy="1130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defRPr sz="3200">
                <a:solidFill>
                  <a:srgbClr val="53585F"/>
                </a:solidFill>
                <a:latin typeface="Avenir Black"/>
                <a:ea typeface="Avenir Black"/>
                <a:cs typeface="Avenir Black"/>
                <a:sym typeface="Avenir Black"/>
              </a:defRPr>
            </a:lvl1pPr>
          </a:lstStyle>
          <a:p>
            <a:pPr/>
            <a:r>
              <a:t>How about graphics libraries?</a:t>
            </a:r>
          </a:p>
        </p:txBody>
      </p:sp>
      <p:pic>
        <p:nvPicPr>
          <p:cNvPr id="164" name="pasted-image.png" descr="pasted-image.png"/>
          <p:cNvPicPr>
            <a:picLocks noChangeAspect="1"/>
          </p:cNvPicPr>
          <p:nvPr/>
        </p:nvPicPr>
        <p:blipFill>
          <a:blip r:embed="rId8">
            <a:extLst/>
          </a:blip>
          <a:stretch>
            <a:fillRect/>
          </a:stretch>
        </p:blipFill>
        <p:spPr>
          <a:xfrm>
            <a:off x="1313497" y="3915473"/>
            <a:ext cx="4408806" cy="3753840"/>
          </a:xfrm>
          <a:prstGeom prst="rect">
            <a:avLst/>
          </a:prstGeom>
          <a:ln w="12700">
            <a:miter lim="400000"/>
          </a:ln>
        </p:spPr>
      </p:pic>
      <p:pic>
        <p:nvPicPr>
          <p:cNvPr id="165" name="pasted-image.png" descr="pasted-image.png"/>
          <p:cNvPicPr>
            <a:picLocks noChangeAspect="1"/>
          </p:cNvPicPr>
          <p:nvPr/>
        </p:nvPicPr>
        <p:blipFill>
          <a:blip r:embed="rId9">
            <a:extLst/>
          </a:blip>
          <a:srcRect l="8284" t="5673" r="7489" b="3843"/>
          <a:stretch>
            <a:fillRect/>
          </a:stretch>
        </p:blipFill>
        <p:spPr>
          <a:xfrm>
            <a:off x="7857967" y="4453330"/>
            <a:ext cx="3066101" cy="3056740"/>
          </a:xfrm>
          <a:custGeom>
            <a:avLst/>
            <a:gdLst/>
            <a:ahLst/>
            <a:cxnLst>
              <a:cxn ang="0">
                <a:pos x="wd2" y="hd2"/>
              </a:cxn>
              <a:cxn ang="5400000">
                <a:pos x="wd2" y="hd2"/>
              </a:cxn>
              <a:cxn ang="10800000">
                <a:pos x="wd2" y="hd2"/>
              </a:cxn>
              <a:cxn ang="16200000">
                <a:pos x="wd2" y="hd2"/>
              </a:cxn>
            </a:cxnLst>
            <a:rect l="0" t="0" r="r" b="b"/>
            <a:pathLst>
              <a:path w="20915" h="21597" fill="norm" stroke="1" extrusionOk="0">
                <a:moveTo>
                  <a:pt x="10546" y="0"/>
                </a:moveTo>
                <a:cubicBezTo>
                  <a:pt x="5183" y="0"/>
                  <a:pt x="1000" y="3676"/>
                  <a:pt x="137" y="9147"/>
                </a:cubicBezTo>
                <a:cubicBezTo>
                  <a:pt x="-685" y="14355"/>
                  <a:pt x="2259" y="19367"/>
                  <a:pt x="7168" y="21114"/>
                </a:cubicBezTo>
                <a:cubicBezTo>
                  <a:pt x="8059" y="21431"/>
                  <a:pt x="9216" y="21593"/>
                  <a:pt x="10395" y="21597"/>
                </a:cubicBezTo>
                <a:cubicBezTo>
                  <a:pt x="11574" y="21600"/>
                  <a:pt x="12774" y="21446"/>
                  <a:pt x="13749" y="21134"/>
                </a:cubicBezTo>
                <a:cubicBezTo>
                  <a:pt x="16718" y="20185"/>
                  <a:pt x="19211" y="17787"/>
                  <a:pt x="20368" y="14763"/>
                </a:cubicBezTo>
                <a:cubicBezTo>
                  <a:pt x="20732" y="13811"/>
                  <a:pt x="20915" y="12310"/>
                  <a:pt x="20915" y="10809"/>
                </a:cubicBezTo>
                <a:cubicBezTo>
                  <a:pt x="20915" y="9309"/>
                  <a:pt x="20732" y="7808"/>
                  <a:pt x="20368" y="6856"/>
                </a:cubicBezTo>
                <a:cubicBezTo>
                  <a:pt x="18763" y="2662"/>
                  <a:pt x="14949" y="0"/>
                  <a:pt x="10546" y="0"/>
                </a:cubicBezTo>
                <a:close/>
              </a:path>
            </a:pathLst>
          </a:custGeom>
          <a:ln w="12700">
            <a:miter lim="400000"/>
          </a:ln>
        </p:spPr>
      </p:pic>
      <p:pic>
        <p:nvPicPr>
          <p:cNvPr id="166" name="pasted-image.png" descr="pasted-image.png"/>
          <p:cNvPicPr>
            <a:picLocks noChangeAspect="1"/>
          </p:cNvPicPr>
          <p:nvPr/>
        </p:nvPicPr>
        <p:blipFill>
          <a:blip r:embed="rId10">
            <a:extLst/>
          </a:blip>
          <a:srcRect l="14840" t="7644" r="19254" b="3125"/>
          <a:stretch>
            <a:fillRect/>
          </a:stretch>
        </p:blipFill>
        <p:spPr>
          <a:xfrm>
            <a:off x="9304649" y="6304270"/>
            <a:ext cx="2716173" cy="2792371"/>
          </a:xfrm>
          <a:custGeom>
            <a:avLst/>
            <a:gdLst/>
            <a:ahLst/>
            <a:cxnLst>
              <a:cxn ang="0">
                <a:pos x="wd2" y="hd2"/>
              </a:cxn>
              <a:cxn ang="5400000">
                <a:pos x="wd2" y="hd2"/>
              </a:cxn>
              <a:cxn ang="10800000">
                <a:pos x="wd2" y="hd2"/>
              </a:cxn>
              <a:cxn ang="16200000">
                <a:pos x="wd2" y="hd2"/>
              </a:cxn>
            </a:cxnLst>
            <a:rect l="0" t="0" r="r" b="b"/>
            <a:pathLst>
              <a:path w="21573" h="21598" fill="norm" stroke="1" extrusionOk="0">
                <a:moveTo>
                  <a:pt x="9588" y="2"/>
                </a:moveTo>
                <a:cubicBezTo>
                  <a:pt x="9562" y="-2"/>
                  <a:pt x="9540" y="-1"/>
                  <a:pt x="9519" y="5"/>
                </a:cubicBezTo>
                <a:cubicBezTo>
                  <a:pt x="9518" y="6"/>
                  <a:pt x="9517" y="8"/>
                  <a:pt x="9516" y="8"/>
                </a:cubicBezTo>
                <a:cubicBezTo>
                  <a:pt x="9508" y="12"/>
                  <a:pt x="9500" y="17"/>
                  <a:pt x="9494" y="21"/>
                </a:cubicBezTo>
                <a:cubicBezTo>
                  <a:pt x="9487" y="25"/>
                  <a:pt x="9484" y="30"/>
                  <a:pt x="9478" y="36"/>
                </a:cubicBezTo>
                <a:cubicBezTo>
                  <a:pt x="9476" y="38"/>
                  <a:pt x="9473" y="40"/>
                  <a:pt x="9472" y="42"/>
                </a:cubicBezTo>
                <a:cubicBezTo>
                  <a:pt x="9470" y="43"/>
                  <a:pt x="9469" y="41"/>
                  <a:pt x="9468" y="42"/>
                </a:cubicBezTo>
                <a:cubicBezTo>
                  <a:pt x="9467" y="43"/>
                  <a:pt x="9466" y="47"/>
                  <a:pt x="9465" y="48"/>
                </a:cubicBezTo>
                <a:cubicBezTo>
                  <a:pt x="9464" y="49"/>
                  <a:pt x="9463" y="50"/>
                  <a:pt x="9462" y="51"/>
                </a:cubicBezTo>
                <a:cubicBezTo>
                  <a:pt x="9458" y="57"/>
                  <a:pt x="9453" y="63"/>
                  <a:pt x="9449" y="70"/>
                </a:cubicBezTo>
                <a:cubicBezTo>
                  <a:pt x="9438" y="93"/>
                  <a:pt x="9431" y="119"/>
                  <a:pt x="9431" y="153"/>
                </a:cubicBezTo>
                <a:cubicBezTo>
                  <a:pt x="9431" y="202"/>
                  <a:pt x="9446" y="245"/>
                  <a:pt x="9468" y="285"/>
                </a:cubicBezTo>
                <a:cubicBezTo>
                  <a:pt x="9473" y="294"/>
                  <a:pt x="9481" y="301"/>
                  <a:pt x="9487" y="309"/>
                </a:cubicBezTo>
                <a:cubicBezTo>
                  <a:pt x="9515" y="346"/>
                  <a:pt x="9546" y="380"/>
                  <a:pt x="9588" y="398"/>
                </a:cubicBezTo>
                <a:cubicBezTo>
                  <a:pt x="9619" y="412"/>
                  <a:pt x="9653" y="420"/>
                  <a:pt x="9689" y="420"/>
                </a:cubicBezTo>
                <a:cubicBezTo>
                  <a:pt x="9832" y="420"/>
                  <a:pt x="9951" y="367"/>
                  <a:pt x="9951" y="306"/>
                </a:cubicBezTo>
                <a:cubicBezTo>
                  <a:pt x="9951" y="276"/>
                  <a:pt x="9921" y="231"/>
                  <a:pt x="9875" y="183"/>
                </a:cubicBezTo>
                <a:cubicBezTo>
                  <a:pt x="9828" y="135"/>
                  <a:pt x="9760" y="82"/>
                  <a:pt x="9689" y="39"/>
                </a:cubicBezTo>
                <a:cubicBezTo>
                  <a:pt x="9653" y="18"/>
                  <a:pt x="9619" y="7"/>
                  <a:pt x="9588" y="2"/>
                </a:cubicBezTo>
                <a:close/>
                <a:moveTo>
                  <a:pt x="10975" y="21"/>
                </a:moveTo>
                <a:cubicBezTo>
                  <a:pt x="10809" y="38"/>
                  <a:pt x="10651" y="91"/>
                  <a:pt x="10534" y="177"/>
                </a:cubicBezTo>
                <a:cubicBezTo>
                  <a:pt x="10475" y="220"/>
                  <a:pt x="10426" y="272"/>
                  <a:pt x="10392" y="331"/>
                </a:cubicBezTo>
                <a:cubicBezTo>
                  <a:pt x="10358" y="390"/>
                  <a:pt x="10338" y="456"/>
                  <a:pt x="10338" y="530"/>
                </a:cubicBezTo>
                <a:cubicBezTo>
                  <a:pt x="10338" y="580"/>
                  <a:pt x="10325" y="628"/>
                  <a:pt x="10294" y="681"/>
                </a:cubicBezTo>
                <a:cubicBezTo>
                  <a:pt x="10293" y="683"/>
                  <a:pt x="10292" y="685"/>
                  <a:pt x="10291" y="687"/>
                </a:cubicBezTo>
                <a:cubicBezTo>
                  <a:pt x="10263" y="735"/>
                  <a:pt x="10218" y="787"/>
                  <a:pt x="10159" y="840"/>
                </a:cubicBezTo>
                <a:cubicBezTo>
                  <a:pt x="10157" y="842"/>
                  <a:pt x="10155" y="845"/>
                  <a:pt x="10152" y="847"/>
                </a:cubicBezTo>
                <a:cubicBezTo>
                  <a:pt x="10136" y="859"/>
                  <a:pt x="10115" y="870"/>
                  <a:pt x="10099" y="883"/>
                </a:cubicBezTo>
                <a:cubicBezTo>
                  <a:pt x="10049" y="923"/>
                  <a:pt x="9994" y="965"/>
                  <a:pt x="9925" y="1009"/>
                </a:cubicBezTo>
                <a:cubicBezTo>
                  <a:pt x="9923" y="1010"/>
                  <a:pt x="9921" y="1011"/>
                  <a:pt x="9919" y="1012"/>
                </a:cubicBezTo>
                <a:cubicBezTo>
                  <a:pt x="9918" y="1013"/>
                  <a:pt x="9917" y="1015"/>
                  <a:pt x="9916" y="1015"/>
                </a:cubicBezTo>
                <a:cubicBezTo>
                  <a:pt x="9882" y="1037"/>
                  <a:pt x="9841" y="1060"/>
                  <a:pt x="9802" y="1083"/>
                </a:cubicBezTo>
                <a:cubicBezTo>
                  <a:pt x="9802" y="1083"/>
                  <a:pt x="9800" y="1083"/>
                  <a:pt x="9799" y="1083"/>
                </a:cubicBezTo>
                <a:cubicBezTo>
                  <a:pt x="9796" y="1085"/>
                  <a:pt x="9796" y="1084"/>
                  <a:pt x="9793" y="1086"/>
                </a:cubicBezTo>
                <a:cubicBezTo>
                  <a:pt x="9789" y="1088"/>
                  <a:pt x="9785" y="1093"/>
                  <a:pt x="9780" y="1095"/>
                </a:cubicBezTo>
                <a:cubicBezTo>
                  <a:pt x="9706" y="1138"/>
                  <a:pt x="9624" y="1183"/>
                  <a:pt x="9531" y="1230"/>
                </a:cubicBezTo>
                <a:cubicBezTo>
                  <a:pt x="9528" y="1232"/>
                  <a:pt x="9526" y="1231"/>
                  <a:pt x="9522" y="1233"/>
                </a:cubicBezTo>
                <a:cubicBezTo>
                  <a:pt x="9494" y="1248"/>
                  <a:pt x="9458" y="1264"/>
                  <a:pt x="9427" y="1279"/>
                </a:cubicBezTo>
                <a:cubicBezTo>
                  <a:pt x="9176" y="1404"/>
                  <a:pt x="8806" y="1564"/>
                  <a:pt x="8416" y="1731"/>
                </a:cubicBezTo>
                <a:cubicBezTo>
                  <a:pt x="8413" y="1732"/>
                  <a:pt x="8412" y="1733"/>
                  <a:pt x="8409" y="1734"/>
                </a:cubicBezTo>
                <a:cubicBezTo>
                  <a:pt x="8409" y="1734"/>
                  <a:pt x="8407" y="1736"/>
                  <a:pt x="8406" y="1737"/>
                </a:cubicBezTo>
                <a:cubicBezTo>
                  <a:pt x="8402" y="1738"/>
                  <a:pt x="8398" y="1738"/>
                  <a:pt x="8394" y="1740"/>
                </a:cubicBezTo>
                <a:cubicBezTo>
                  <a:pt x="8264" y="1795"/>
                  <a:pt x="8165" y="1842"/>
                  <a:pt x="8018" y="1902"/>
                </a:cubicBezTo>
                <a:cubicBezTo>
                  <a:pt x="7456" y="2135"/>
                  <a:pt x="6789" y="2402"/>
                  <a:pt x="5944" y="2731"/>
                </a:cubicBezTo>
                <a:cubicBezTo>
                  <a:pt x="5271" y="2994"/>
                  <a:pt x="4697" y="3208"/>
                  <a:pt x="4173" y="3401"/>
                </a:cubicBezTo>
                <a:cubicBezTo>
                  <a:pt x="4165" y="3404"/>
                  <a:pt x="4153" y="3410"/>
                  <a:pt x="4144" y="3413"/>
                </a:cubicBezTo>
                <a:cubicBezTo>
                  <a:pt x="4142" y="3414"/>
                  <a:pt x="4140" y="3415"/>
                  <a:pt x="4138" y="3416"/>
                </a:cubicBezTo>
                <a:cubicBezTo>
                  <a:pt x="4124" y="3421"/>
                  <a:pt x="4105" y="3426"/>
                  <a:pt x="4091" y="3431"/>
                </a:cubicBezTo>
                <a:cubicBezTo>
                  <a:pt x="4002" y="3464"/>
                  <a:pt x="3924" y="3493"/>
                  <a:pt x="3839" y="3523"/>
                </a:cubicBezTo>
                <a:cubicBezTo>
                  <a:pt x="3831" y="3526"/>
                  <a:pt x="3821" y="3530"/>
                  <a:pt x="3814" y="3533"/>
                </a:cubicBezTo>
                <a:cubicBezTo>
                  <a:pt x="3810" y="3534"/>
                  <a:pt x="3807" y="3534"/>
                  <a:pt x="3804" y="3536"/>
                </a:cubicBezTo>
                <a:cubicBezTo>
                  <a:pt x="3787" y="3542"/>
                  <a:pt x="3768" y="3548"/>
                  <a:pt x="3750" y="3554"/>
                </a:cubicBezTo>
                <a:cubicBezTo>
                  <a:pt x="3387" y="3684"/>
                  <a:pt x="3065" y="3794"/>
                  <a:pt x="2783" y="3886"/>
                </a:cubicBezTo>
                <a:cubicBezTo>
                  <a:pt x="2771" y="3889"/>
                  <a:pt x="2753" y="3897"/>
                  <a:pt x="2742" y="3901"/>
                </a:cubicBezTo>
                <a:cubicBezTo>
                  <a:pt x="2736" y="3903"/>
                  <a:pt x="2729" y="3905"/>
                  <a:pt x="2723" y="3907"/>
                </a:cubicBezTo>
                <a:cubicBezTo>
                  <a:pt x="2721" y="3908"/>
                  <a:pt x="2719" y="3906"/>
                  <a:pt x="2717" y="3907"/>
                </a:cubicBezTo>
                <a:cubicBezTo>
                  <a:pt x="2602" y="3944"/>
                  <a:pt x="2480" y="3984"/>
                  <a:pt x="2379" y="4014"/>
                </a:cubicBezTo>
                <a:cubicBezTo>
                  <a:pt x="2377" y="4015"/>
                  <a:pt x="2372" y="4017"/>
                  <a:pt x="2370" y="4018"/>
                </a:cubicBezTo>
                <a:cubicBezTo>
                  <a:pt x="2343" y="4026"/>
                  <a:pt x="2317" y="4034"/>
                  <a:pt x="2291" y="4042"/>
                </a:cubicBezTo>
                <a:cubicBezTo>
                  <a:pt x="2269" y="4048"/>
                  <a:pt x="2246" y="4054"/>
                  <a:pt x="2225" y="4061"/>
                </a:cubicBezTo>
                <a:cubicBezTo>
                  <a:pt x="2222" y="4061"/>
                  <a:pt x="2221" y="4060"/>
                  <a:pt x="2219" y="4061"/>
                </a:cubicBezTo>
                <a:cubicBezTo>
                  <a:pt x="2217" y="4061"/>
                  <a:pt x="2214" y="4063"/>
                  <a:pt x="2212" y="4064"/>
                </a:cubicBezTo>
                <a:cubicBezTo>
                  <a:pt x="1990" y="4127"/>
                  <a:pt x="1791" y="4179"/>
                  <a:pt x="1645" y="4205"/>
                </a:cubicBezTo>
                <a:cubicBezTo>
                  <a:pt x="1429" y="4243"/>
                  <a:pt x="1297" y="4241"/>
                  <a:pt x="1245" y="4199"/>
                </a:cubicBezTo>
                <a:cubicBezTo>
                  <a:pt x="1203" y="4165"/>
                  <a:pt x="1157" y="4137"/>
                  <a:pt x="1112" y="4116"/>
                </a:cubicBezTo>
                <a:cubicBezTo>
                  <a:pt x="1067" y="4094"/>
                  <a:pt x="1023" y="4080"/>
                  <a:pt x="980" y="4073"/>
                </a:cubicBezTo>
                <a:cubicBezTo>
                  <a:pt x="937" y="4065"/>
                  <a:pt x="899" y="4063"/>
                  <a:pt x="863" y="4070"/>
                </a:cubicBezTo>
                <a:cubicBezTo>
                  <a:pt x="828" y="4077"/>
                  <a:pt x="798" y="4094"/>
                  <a:pt x="775" y="4116"/>
                </a:cubicBezTo>
                <a:cubicBezTo>
                  <a:pt x="752" y="4138"/>
                  <a:pt x="740" y="4165"/>
                  <a:pt x="740" y="4199"/>
                </a:cubicBezTo>
                <a:cubicBezTo>
                  <a:pt x="740" y="4232"/>
                  <a:pt x="751" y="4272"/>
                  <a:pt x="772" y="4312"/>
                </a:cubicBezTo>
                <a:cubicBezTo>
                  <a:pt x="793" y="4352"/>
                  <a:pt x="824" y="4393"/>
                  <a:pt x="863" y="4435"/>
                </a:cubicBezTo>
                <a:cubicBezTo>
                  <a:pt x="902" y="4477"/>
                  <a:pt x="947" y="4519"/>
                  <a:pt x="1002" y="4558"/>
                </a:cubicBezTo>
                <a:cubicBezTo>
                  <a:pt x="1061" y="4599"/>
                  <a:pt x="1116" y="4670"/>
                  <a:pt x="1169" y="4763"/>
                </a:cubicBezTo>
                <a:cubicBezTo>
                  <a:pt x="1218" y="4852"/>
                  <a:pt x="1264" y="4965"/>
                  <a:pt x="1304" y="5092"/>
                </a:cubicBezTo>
                <a:cubicBezTo>
                  <a:pt x="1333" y="5180"/>
                  <a:pt x="1360" y="5284"/>
                  <a:pt x="1383" y="5387"/>
                </a:cubicBezTo>
                <a:cubicBezTo>
                  <a:pt x="1391" y="5419"/>
                  <a:pt x="1399" y="5443"/>
                  <a:pt x="1405" y="5476"/>
                </a:cubicBezTo>
                <a:cubicBezTo>
                  <a:pt x="1412" y="5507"/>
                  <a:pt x="1422" y="5533"/>
                  <a:pt x="1427" y="5565"/>
                </a:cubicBezTo>
                <a:cubicBezTo>
                  <a:pt x="1458" y="5731"/>
                  <a:pt x="1479" y="5909"/>
                  <a:pt x="1494" y="6096"/>
                </a:cubicBezTo>
                <a:cubicBezTo>
                  <a:pt x="1546" y="6787"/>
                  <a:pt x="1649" y="7524"/>
                  <a:pt x="1724" y="7732"/>
                </a:cubicBezTo>
                <a:cubicBezTo>
                  <a:pt x="1754" y="7818"/>
                  <a:pt x="1829" y="8234"/>
                  <a:pt x="1925" y="8831"/>
                </a:cubicBezTo>
                <a:cubicBezTo>
                  <a:pt x="2117" y="10025"/>
                  <a:pt x="2396" y="11938"/>
                  <a:pt x="2581" y="13334"/>
                </a:cubicBezTo>
                <a:cubicBezTo>
                  <a:pt x="2674" y="14033"/>
                  <a:pt x="2743" y="14603"/>
                  <a:pt x="2767" y="14891"/>
                </a:cubicBezTo>
                <a:cubicBezTo>
                  <a:pt x="2776" y="14995"/>
                  <a:pt x="2771" y="15075"/>
                  <a:pt x="2739" y="15139"/>
                </a:cubicBezTo>
                <a:cubicBezTo>
                  <a:pt x="2722" y="15171"/>
                  <a:pt x="2698" y="15199"/>
                  <a:pt x="2666" y="15222"/>
                </a:cubicBezTo>
                <a:cubicBezTo>
                  <a:pt x="2634" y="15246"/>
                  <a:pt x="2595" y="15267"/>
                  <a:pt x="2543" y="15284"/>
                </a:cubicBezTo>
                <a:cubicBezTo>
                  <a:pt x="2543" y="15284"/>
                  <a:pt x="2541" y="15283"/>
                  <a:pt x="2540" y="15284"/>
                </a:cubicBezTo>
                <a:cubicBezTo>
                  <a:pt x="2521" y="15290"/>
                  <a:pt x="2493" y="15292"/>
                  <a:pt x="2468" y="15296"/>
                </a:cubicBezTo>
                <a:cubicBezTo>
                  <a:pt x="2457" y="15298"/>
                  <a:pt x="2450" y="15303"/>
                  <a:pt x="2439" y="15305"/>
                </a:cubicBezTo>
                <a:cubicBezTo>
                  <a:pt x="2410" y="15311"/>
                  <a:pt x="2383" y="15319"/>
                  <a:pt x="2348" y="15323"/>
                </a:cubicBezTo>
                <a:cubicBezTo>
                  <a:pt x="2268" y="15334"/>
                  <a:pt x="2154" y="15337"/>
                  <a:pt x="2039" y="15342"/>
                </a:cubicBezTo>
                <a:cubicBezTo>
                  <a:pt x="2075" y="15460"/>
                  <a:pt x="2032" y="15593"/>
                  <a:pt x="1919" y="15661"/>
                </a:cubicBezTo>
                <a:cubicBezTo>
                  <a:pt x="1784" y="15742"/>
                  <a:pt x="1606" y="15700"/>
                  <a:pt x="1522" y="15569"/>
                </a:cubicBezTo>
                <a:cubicBezTo>
                  <a:pt x="1479" y="15501"/>
                  <a:pt x="1471" y="15420"/>
                  <a:pt x="1490" y="15348"/>
                </a:cubicBezTo>
                <a:cubicBezTo>
                  <a:pt x="1481" y="15348"/>
                  <a:pt x="1472" y="15348"/>
                  <a:pt x="1462" y="15348"/>
                </a:cubicBezTo>
                <a:cubicBezTo>
                  <a:pt x="1443" y="15369"/>
                  <a:pt x="1424" y="15391"/>
                  <a:pt x="1399" y="15406"/>
                </a:cubicBezTo>
                <a:cubicBezTo>
                  <a:pt x="1387" y="15413"/>
                  <a:pt x="1376" y="15417"/>
                  <a:pt x="1364" y="15422"/>
                </a:cubicBezTo>
                <a:cubicBezTo>
                  <a:pt x="1416" y="15444"/>
                  <a:pt x="1462" y="15476"/>
                  <a:pt x="1494" y="15526"/>
                </a:cubicBezTo>
                <a:cubicBezTo>
                  <a:pt x="1577" y="15657"/>
                  <a:pt x="1534" y="15832"/>
                  <a:pt x="1399" y="15913"/>
                </a:cubicBezTo>
                <a:cubicBezTo>
                  <a:pt x="1366" y="15932"/>
                  <a:pt x="1331" y="15944"/>
                  <a:pt x="1295" y="15950"/>
                </a:cubicBezTo>
                <a:cubicBezTo>
                  <a:pt x="1441" y="15957"/>
                  <a:pt x="1590" y="15963"/>
                  <a:pt x="1733" y="15956"/>
                </a:cubicBezTo>
                <a:cubicBezTo>
                  <a:pt x="1735" y="15956"/>
                  <a:pt x="1737" y="15956"/>
                  <a:pt x="1739" y="15956"/>
                </a:cubicBezTo>
                <a:cubicBezTo>
                  <a:pt x="1756" y="15955"/>
                  <a:pt x="1773" y="15957"/>
                  <a:pt x="1790" y="15956"/>
                </a:cubicBezTo>
                <a:cubicBezTo>
                  <a:pt x="1794" y="15956"/>
                  <a:pt x="1798" y="15953"/>
                  <a:pt x="1802" y="15953"/>
                </a:cubicBezTo>
                <a:cubicBezTo>
                  <a:pt x="1880" y="15947"/>
                  <a:pt x="1953" y="15941"/>
                  <a:pt x="2026" y="15931"/>
                </a:cubicBezTo>
                <a:cubicBezTo>
                  <a:pt x="2032" y="15931"/>
                  <a:pt x="2037" y="15932"/>
                  <a:pt x="2042" y="15931"/>
                </a:cubicBezTo>
                <a:cubicBezTo>
                  <a:pt x="2070" y="15928"/>
                  <a:pt x="2097" y="15920"/>
                  <a:pt x="2124" y="15916"/>
                </a:cubicBezTo>
                <a:cubicBezTo>
                  <a:pt x="2207" y="15903"/>
                  <a:pt x="2288" y="15889"/>
                  <a:pt x="2360" y="15870"/>
                </a:cubicBezTo>
                <a:cubicBezTo>
                  <a:pt x="2362" y="15869"/>
                  <a:pt x="2362" y="15870"/>
                  <a:pt x="2364" y="15870"/>
                </a:cubicBezTo>
                <a:cubicBezTo>
                  <a:pt x="2365" y="15869"/>
                  <a:pt x="2368" y="15867"/>
                  <a:pt x="2370" y="15867"/>
                </a:cubicBezTo>
                <a:cubicBezTo>
                  <a:pt x="2373" y="15866"/>
                  <a:pt x="2374" y="15865"/>
                  <a:pt x="2376" y="15864"/>
                </a:cubicBezTo>
                <a:cubicBezTo>
                  <a:pt x="2568" y="15804"/>
                  <a:pt x="2729" y="15729"/>
                  <a:pt x="2805" y="15630"/>
                </a:cubicBezTo>
                <a:cubicBezTo>
                  <a:pt x="2847" y="15577"/>
                  <a:pt x="2933" y="15572"/>
                  <a:pt x="3054" y="15603"/>
                </a:cubicBezTo>
                <a:cubicBezTo>
                  <a:pt x="3075" y="15607"/>
                  <a:pt x="3093" y="15608"/>
                  <a:pt x="3117" y="15615"/>
                </a:cubicBezTo>
                <a:cubicBezTo>
                  <a:pt x="3121" y="15616"/>
                  <a:pt x="3122" y="15617"/>
                  <a:pt x="3126" y="15618"/>
                </a:cubicBezTo>
                <a:cubicBezTo>
                  <a:pt x="3138" y="15623"/>
                  <a:pt x="3152" y="15632"/>
                  <a:pt x="3164" y="15637"/>
                </a:cubicBezTo>
                <a:cubicBezTo>
                  <a:pt x="3271" y="15678"/>
                  <a:pt x="3410" y="15753"/>
                  <a:pt x="3574" y="15848"/>
                </a:cubicBezTo>
                <a:cubicBezTo>
                  <a:pt x="3576" y="15849"/>
                  <a:pt x="3578" y="15847"/>
                  <a:pt x="3580" y="15848"/>
                </a:cubicBezTo>
                <a:cubicBezTo>
                  <a:pt x="3601" y="15860"/>
                  <a:pt x="3609" y="15863"/>
                  <a:pt x="3631" y="15876"/>
                </a:cubicBezTo>
                <a:cubicBezTo>
                  <a:pt x="3631" y="15876"/>
                  <a:pt x="3633" y="15876"/>
                  <a:pt x="3634" y="15876"/>
                </a:cubicBezTo>
                <a:cubicBezTo>
                  <a:pt x="3656" y="15889"/>
                  <a:pt x="3677" y="15902"/>
                  <a:pt x="3700" y="15916"/>
                </a:cubicBezTo>
                <a:cubicBezTo>
                  <a:pt x="3705" y="15919"/>
                  <a:pt x="3708" y="15919"/>
                  <a:pt x="3713" y="15922"/>
                </a:cubicBezTo>
                <a:cubicBezTo>
                  <a:pt x="3741" y="15939"/>
                  <a:pt x="3783" y="15967"/>
                  <a:pt x="3817" y="15990"/>
                </a:cubicBezTo>
                <a:cubicBezTo>
                  <a:pt x="3819" y="15991"/>
                  <a:pt x="3818" y="15994"/>
                  <a:pt x="3820" y="15996"/>
                </a:cubicBezTo>
                <a:cubicBezTo>
                  <a:pt x="3864" y="16023"/>
                  <a:pt x="3924" y="16066"/>
                  <a:pt x="3971" y="16097"/>
                </a:cubicBezTo>
                <a:cubicBezTo>
                  <a:pt x="3975" y="16100"/>
                  <a:pt x="3980" y="16100"/>
                  <a:pt x="3984" y="16103"/>
                </a:cubicBezTo>
                <a:cubicBezTo>
                  <a:pt x="4003" y="16116"/>
                  <a:pt x="4022" y="16128"/>
                  <a:pt x="4040" y="16140"/>
                </a:cubicBezTo>
                <a:cubicBezTo>
                  <a:pt x="4045" y="16143"/>
                  <a:pt x="4052" y="16146"/>
                  <a:pt x="4056" y="16149"/>
                </a:cubicBezTo>
                <a:cubicBezTo>
                  <a:pt x="4297" y="16309"/>
                  <a:pt x="4588" y="16513"/>
                  <a:pt x="4929" y="16760"/>
                </a:cubicBezTo>
                <a:cubicBezTo>
                  <a:pt x="4941" y="16768"/>
                  <a:pt x="4946" y="16773"/>
                  <a:pt x="4958" y="16782"/>
                </a:cubicBezTo>
                <a:cubicBezTo>
                  <a:pt x="5004" y="16815"/>
                  <a:pt x="5055" y="16851"/>
                  <a:pt x="5103" y="16886"/>
                </a:cubicBezTo>
                <a:cubicBezTo>
                  <a:pt x="5105" y="16887"/>
                  <a:pt x="5107" y="16891"/>
                  <a:pt x="5109" y="16892"/>
                </a:cubicBezTo>
                <a:cubicBezTo>
                  <a:pt x="5166" y="16934"/>
                  <a:pt x="5229" y="16977"/>
                  <a:pt x="5289" y="17021"/>
                </a:cubicBezTo>
                <a:cubicBezTo>
                  <a:pt x="5305" y="17033"/>
                  <a:pt x="5320" y="17043"/>
                  <a:pt x="5336" y="17055"/>
                </a:cubicBezTo>
                <a:cubicBezTo>
                  <a:pt x="5345" y="17061"/>
                  <a:pt x="5352" y="17069"/>
                  <a:pt x="5361" y="17076"/>
                </a:cubicBezTo>
                <a:cubicBezTo>
                  <a:pt x="5871" y="17453"/>
                  <a:pt x="6447" y="17887"/>
                  <a:pt x="7180" y="18448"/>
                </a:cubicBezTo>
                <a:cubicBezTo>
                  <a:pt x="8312" y="19315"/>
                  <a:pt x="9366" y="20103"/>
                  <a:pt x="10152" y="20674"/>
                </a:cubicBezTo>
                <a:cubicBezTo>
                  <a:pt x="10153" y="20674"/>
                  <a:pt x="10155" y="20674"/>
                  <a:pt x="10156" y="20674"/>
                </a:cubicBezTo>
                <a:cubicBezTo>
                  <a:pt x="10941" y="21244"/>
                  <a:pt x="11459" y="21598"/>
                  <a:pt x="11520" y="21598"/>
                </a:cubicBezTo>
                <a:cubicBezTo>
                  <a:pt x="11553" y="21598"/>
                  <a:pt x="11615" y="21571"/>
                  <a:pt x="11703" y="21524"/>
                </a:cubicBezTo>
                <a:cubicBezTo>
                  <a:pt x="11808" y="21468"/>
                  <a:pt x="11975" y="21360"/>
                  <a:pt x="12148" y="21245"/>
                </a:cubicBezTo>
                <a:cubicBezTo>
                  <a:pt x="12406" y="21073"/>
                  <a:pt x="12712" y="20864"/>
                  <a:pt x="13084" y="20591"/>
                </a:cubicBezTo>
                <a:cubicBezTo>
                  <a:pt x="13499" y="20287"/>
                  <a:pt x="13969" y="19931"/>
                  <a:pt x="14468" y="19547"/>
                </a:cubicBezTo>
                <a:cubicBezTo>
                  <a:pt x="14967" y="19163"/>
                  <a:pt x="15495" y="18751"/>
                  <a:pt x="16018" y="18335"/>
                </a:cubicBezTo>
                <a:cubicBezTo>
                  <a:pt x="17065" y="17503"/>
                  <a:pt x="18096" y="16654"/>
                  <a:pt x="18874" y="15983"/>
                </a:cubicBezTo>
                <a:cubicBezTo>
                  <a:pt x="19263" y="15648"/>
                  <a:pt x="19591" y="15359"/>
                  <a:pt x="19823" y="15136"/>
                </a:cubicBezTo>
                <a:cubicBezTo>
                  <a:pt x="20055" y="14913"/>
                  <a:pt x="20191" y="14757"/>
                  <a:pt x="20204" y="14694"/>
                </a:cubicBezTo>
                <a:cubicBezTo>
                  <a:pt x="20358" y="13989"/>
                  <a:pt x="20725" y="11479"/>
                  <a:pt x="21040" y="9132"/>
                </a:cubicBezTo>
                <a:cubicBezTo>
                  <a:pt x="21197" y="7958"/>
                  <a:pt x="21341" y="6825"/>
                  <a:pt x="21440" y="5979"/>
                </a:cubicBezTo>
                <a:cubicBezTo>
                  <a:pt x="21539" y="5133"/>
                  <a:pt x="21592" y="4574"/>
                  <a:pt x="21566" y="4549"/>
                </a:cubicBezTo>
                <a:cubicBezTo>
                  <a:pt x="21501" y="4485"/>
                  <a:pt x="19305" y="3599"/>
                  <a:pt x="16687" y="2581"/>
                </a:cubicBezTo>
                <a:cubicBezTo>
                  <a:pt x="15826" y="2246"/>
                  <a:pt x="15052" y="1928"/>
                  <a:pt x="14341" y="1626"/>
                </a:cubicBezTo>
                <a:cubicBezTo>
                  <a:pt x="14336" y="1624"/>
                  <a:pt x="14331" y="1622"/>
                  <a:pt x="14326" y="1620"/>
                </a:cubicBezTo>
                <a:cubicBezTo>
                  <a:pt x="14321" y="1618"/>
                  <a:pt x="14315" y="1613"/>
                  <a:pt x="14310" y="1611"/>
                </a:cubicBezTo>
                <a:cubicBezTo>
                  <a:pt x="14299" y="1606"/>
                  <a:pt x="14283" y="1600"/>
                  <a:pt x="14272" y="1596"/>
                </a:cubicBezTo>
                <a:cubicBezTo>
                  <a:pt x="14173" y="1553"/>
                  <a:pt x="14083" y="1516"/>
                  <a:pt x="13992" y="1476"/>
                </a:cubicBezTo>
                <a:cubicBezTo>
                  <a:pt x="13974" y="1468"/>
                  <a:pt x="13956" y="1459"/>
                  <a:pt x="13938" y="1451"/>
                </a:cubicBezTo>
                <a:cubicBezTo>
                  <a:pt x="13902" y="1435"/>
                  <a:pt x="13863" y="1421"/>
                  <a:pt x="13828" y="1405"/>
                </a:cubicBezTo>
                <a:cubicBezTo>
                  <a:pt x="13746" y="1369"/>
                  <a:pt x="13650" y="1329"/>
                  <a:pt x="13572" y="1295"/>
                </a:cubicBezTo>
                <a:cubicBezTo>
                  <a:pt x="13451" y="1241"/>
                  <a:pt x="13321" y="1186"/>
                  <a:pt x="13210" y="1135"/>
                </a:cubicBezTo>
                <a:cubicBezTo>
                  <a:pt x="13203" y="1132"/>
                  <a:pt x="13194" y="1129"/>
                  <a:pt x="13188" y="1126"/>
                </a:cubicBezTo>
                <a:cubicBezTo>
                  <a:pt x="13182" y="1123"/>
                  <a:pt x="13178" y="1119"/>
                  <a:pt x="13172" y="1117"/>
                </a:cubicBezTo>
                <a:cubicBezTo>
                  <a:pt x="13168" y="1115"/>
                  <a:pt x="13161" y="1113"/>
                  <a:pt x="13156" y="1111"/>
                </a:cubicBezTo>
                <a:cubicBezTo>
                  <a:pt x="12777" y="938"/>
                  <a:pt x="12444" y="780"/>
                  <a:pt x="12214" y="659"/>
                </a:cubicBezTo>
                <a:cubicBezTo>
                  <a:pt x="11955" y="523"/>
                  <a:pt x="11802" y="426"/>
                  <a:pt x="11782" y="377"/>
                </a:cubicBezTo>
                <a:cubicBezTo>
                  <a:pt x="11753" y="307"/>
                  <a:pt x="11708" y="245"/>
                  <a:pt x="11653" y="196"/>
                </a:cubicBezTo>
                <a:cubicBezTo>
                  <a:pt x="11605" y="153"/>
                  <a:pt x="11548" y="122"/>
                  <a:pt x="11486" y="94"/>
                </a:cubicBezTo>
                <a:cubicBezTo>
                  <a:pt x="11462" y="84"/>
                  <a:pt x="11435" y="75"/>
                  <a:pt x="11410" y="67"/>
                </a:cubicBezTo>
                <a:cubicBezTo>
                  <a:pt x="11394" y="61"/>
                  <a:pt x="11376" y="59"/>
                  <a:pt x="11360" y="55"/>
                </a:cubicBezTo>
                <a:cubicBezTo>
                  <a:pt x="11344" y="50"/>
                  <a:pt x="11328" y="47"/>
                  <a:pt x="11312" y="42"/>
                </a:cubicBezTo>
                <a:cubicBezTo>
                  <a:pt x="11306" y="41"/>
                  <a:pt x="11302" y="41"/>
                  <a:pt x="11297" y="39"/>
                </a:cubicBezTo>
                <a:cubicBezTo>
                  <a:pt x="11288" y="38"/>
                  <a:pt x="11280" y="34"/>
                  <a:pt x="11271" y="33"/>
                </a:cubicBezTo>
                <a:cubicBezTo>
                  <a:pt x="11268" y="33"/>
                  <a:pt x="11265" y="30"/>
                  <a:pt x="11262" y="30"/>
                </a:cubicBezTo>
                <a:cubicBezTo>
                  <a:pt x="11261" y="30"/>
                  <a:pt x="11260" y="30"/>
                  <a:pt x="11259" y="30"/>
                </a:cubicBezTo>
                <a:cubicBezTo>
                  <a:pt x="11238" y="27"/>
                  <a:pt x="11217" y="23"/>
                  <a:pt x="11196" y="21"/>
                </a:cubicBezTo>
                <a:cubicBezTo>
                  <a:pt x="11123" y="14"/>
                  <a:pt x="11048" y="13"/>
                  <a:pt x="10975" y="21"/>
                </a:cubicBezTo>
                <a:close/>
                <a:moveTo>
                  <a:pt x="3281" y="14639"/>
                </a:moveTo>
                <a:cubicBezTo>
                  <a:pt x="3330" y="14632"/>
                  <a:pt x="3377" y="14641"/>
                  <a:pt x="3423" y="14657"/>
                </a:cubicBezTo>
                <a:cubicBezTo>
                  <a:pt x="3435" y="14662"/>
                  <a:pt x="3446" y="14667"/>
                  <a:pt x="3457" y="14673"/>
                </a:cubicBezTo>
                <a:cubicBezTo>
                  <a:pt x="3502" y="14695"/>
                  <a:pt x="3543" y="14724"/>
                  <a:pt x="3571" y="14768"/>
                </a:cubicBezTo>
                <a:cubicBezTo>
                  <a:pt x="3654" y="14899"/>
                  <a:pt x="3615" y="15073"/>
                  <a:pt x="3479" y="15155"/>
                </a:cubicBezTo>
                <a:cubicBezTo>
                  <a:pt x="3344" y="15236"/>
                  <a:pt x="3163" y="15194"/>
                  <a:pt x="3079" y="15062"/>
                </a:cubicBezTo>
                <a:cubicBezTo>
                  <a:pt x="3038" y="14997"/>
                  <a:pt x="3028" y="14923"/>
                  <a:pt x="3044" y="14854"/>
                </a:cubicBezTo>
                <a:cubicBezTo>
                  <a:pt x="3045" y="14853"/>
                  <a:pt x="3044" y="14851"/>
                  <a:pt x="3044" y="14851"/>
                </a:cubicBezTo>
                <a:cubicBezTo>
                  <a:pt x="3061" y="14781"/>
                  <a:pt x="3106" y="14719"/>
                  <a:pt x="3174" y="14679"/>
                </a:cubicBezTo>
                <a:cubicBezTo>
                  <a:pt x="3207" y="14658"/>
                  <a:pt x="3244" y="14644"/>
                  <a:pt x="3281" y="14639"/>
                </a:cubicBezTo>
                <a:close/>
                <a:moveTo>
                  <a:pt x="1040" y="15354"/>
                </a:moveTo>
                <a:cubicBezTo>
                  <a:pt x="645" y="15355"/>
                  <a:pt x="349" y="15366"/>
                  <a:pt x="189" y="15397"/>
                </a:cubicBezTo>
                <a:cubicBezTo>
                  <a:pt x="184" y="15398"/>
                  <a:pt x="174" y="15399"/>
                  <a:pt x="170" y="15400"/>
                </a:cubicBezTo>
                <a:cubicBezTo>
                  <a:pt x="162" y="15400"/>
                  <a:pt x="152" y="15399"/>
                  <a:pt x="148" y="15400"/>
                </a:cubicBezTo>
                <a:cubicBezTo>
                  <a:pt x="146" y="15400"/>
                  <a:pt x="146" y="15403"/>
                  <a:pt x="144" y="15403"/>
                </a:cubicBezTo>
                <a:cubicBezTo>
                  <a:pt x="116" y="15410"/>
                  <a:pt x="96" y="15419"/>
                  <a:pt x="75" y="15428"/>
                </a:cubicBezTo>
                <a:cubicBezTo>
                  <a:pt x="62" y="15434"/>
                  <a:pt x="44" y="15439"/>
                  <a:pt x="34" y="15446"/>
                </a:cubicBezTo>
                <a:cubicBezTo>
                  <a:pt x="32" y="15448"/>
                  <a:pt x="30" y="15451"/>
                  <a:pt x="28" y="15452"/>
                </a:cubicBezTo>
                <a:cubicBezTo>
                  <a:pt x="-8" y="15484"/>
                  <a:pt x="-7" y="15526"/>
                  <a:pt x="18" y="15578"/>
                </a:cubicBezTo>
                <a:cubicBezTo>
                  <a:pt x="30" y="15595"/>
                  <a:pt x="40" y="15611"/>
                  <a:pt x="59" y="15630"/>
                </a:cubicBezTo>
                <a:cubicBezTo>
                  <a:pt x="111" y="15681"/>
                  <a:pt x="186" y="15723"/>
                  <a:pt x="274" y="15762"/>
                </a:cubicBezTo>
                <a:cubicBezTo>
                  <a:pt x="274" y="15763"/>
                  <a:pt x="276" y="15765"/>
                  <a:pt x="277" y="15765"/>
                </a:cubicBezTo>
                <a:cubicBezTo>
                  <a:pt x="298" y="15775"/>
                  <a:pt x="323" y="15781"/>
                  <a:pt x="346" y="15790"/>
                </a:cubicBezTo>
                <a:cubicBezTo>
                  <a:pt x="348" y="15791"/>
                  <a:pt x="348" y="15792"/>
                  <a:pt x="349" y="15793"/>
                </a:cubicBezTo>
                <a:cubicBezTo>
                  <a:pt x="417" y="15819"/>
                  <a:pt x="493" y="15841"/>
                  <a:pt x="573" y="15861"/>
                </a:cubicBezTo>
                <a:cubicBezTo>
                  <a:pt x="576" y="15861"/>
                  <a:pt x="577" y="15863"/>
                  <a:pt x="579" y="15864"/>
                </a:cubicBezTo>
                <a:cubicBezTo>
                  <a:pt x="617" y="15873"/>
                  <a:pt x="656" y="15880"/>
                  <a:pt x="696" y="15888"/>
                </a:cubicBezTo>
                <a:cubicBezTo>
                  <a:pt x="698" y="15889"/>
                  <a:pt x="703" y="15888"/>
                  <a:pt x="706" y="15888"/>
                </a:cubicBezTo>
                <a:cubicBezTo>
                  <a:pt x="711" y="15852"/>
                  <a:pt x="725" y="15819"/>
                  <a:pt x="743" y="15787"/>
                </a:cubicBezTo>
                <a:cubicBezTo>
                  <a:pt x="746" y="15783"/>
                  <a:pt x="744" y="15776"/>
                  <a:pt x="747" y="15772"/>
                </a:cubicBezTo>
                <a:cubicBezTo>
                  <a:pt x="769" y="15738"/>
                  <a:pt x="797" y="15708"/>
                  <a:pt x="835" y="15686"/>
                </a:cubicBezTo>
                <a:cubicBezTo>
                  <a:pt x="869" y="15665"/>
                  <a:pt x="905" y="15654"/>
                  <a:pt x="942" y="15649"/>
                </a:cubicBezTo>
                <a:cubicBezTo>
                  <a:pt x="949" y="15648"/>
                  <a:pt x="957" y="15649"/>
                  <a:pt x="964" y="15649"/>
                </a:cubicBezTo>
                <a:cubicBezTo>
                  <a:pt x="972" y="15563"/>
                  <a:pt x="1016" y="15482"/>
                  <a:pt x="1096" y="15434"/>
                </a:cubicBezTo>
                <a:cubicBezTo>
                  <a:pt x="1109" y="15426"/>
                  <a:pt x="1121" y="15427"/>
                  <a:pt x="1134" y="15422"/>
                </a:cubicBezTo>
                <a:cubicBezTo>
                  <a:pt x="1098" y="15406"/>
                  <a:pt x="1067" y="15383"/>
                  <a:pt x="1040" y="15354"/>
                </a:cubicBezTo>
                <a:close/>
              </a:path>
            </a:pathLst>
          </a:cu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0" name="pasted-image.png" descr="pasted-image.png"/>
          <p:cNvPicPr>
            <a:picLocks noChangeAspect="1"/>
          </p:cNvPicPr>
          <p:nvPr/>
        </p:nvPicPr>
        <p:blipFill>
          <a:blip r:embed="rId3">
            <a:extLst/>
          </a:blip>
          <a:stretch>
            <a:fillRect/>
          </a:stretch>
        </p:blipFill>
        <p:spPr>
          <a:xfrm>
            <a:off x="1208480" y="1776459"/>
            <a:ext cx="4618839" cy="1749386"/>
          </a:xfrm>
          <a:prstGeom prst="rect">
            <a:avLst/>
          </a:prstGeom>
          <a:ln w="12700">
            <a:miter lim="400000"/>
          </a:ln>
        </p:spPr>
      </p:pic>
      <p:pic>
        <p:nvPicPr>
          <p:cNvPr id="171" name="pasted-image.png" descr="pasted-image.png"/>
          <p:cNvPicPr>
            <a:picLocks noChangeAspect="1"/>
          </p:cNvPicPr>
          <p:nvPr/>
        </p:nvPicPr>
        <p:blipFill>
          <a:blip r:embed="rId4">
            <a:extLst/>
          </a:blip>
          <a:stretch>
            <a:fillRect/>
          </a:stretch>
        </p:blipFill>
        <p:spPr>
          <a:xfrm>
            <a:off x="7177481" y="1745491"/>
            <a:ext cx="4618839" cy="1560108"/>
          </a:xfrm>
          <a:prstGeom prst="rect">
            <a:avLst/>
          </a:prstGeom>
          <a:ln w="12700">
            <a:miter lim="400000"/>
          </a:ln>
        </p:spPr>
      </p:pic>
      <p:sp>
        <p:nvSpPr>
          <p:cNvPr id="172" name="Costs for cluster computing?"/>
          <p:cNvSpPr/>
          <p:nvPr/>
        </p:nvSpPr>
        <p:spPr>
          <a:xfrm>
            <a:off x="1270000" y="583832"/>
            <a:ext cx="10464801" cy="1130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defRPr sz="3200">
                <a:solidFill>
                  <a:srgbClr val="53585F"/>
                </a:solidFill>
                <a:latin typeface="Avenir Black"/>
                <a:ea typeface="Avenir Black"/>
                <a:cs typeface="Avenir Black"/>
                <a:sym typeface="Avenir Black"/>
              </a:defRPr>
            </a:lvl1pPr>
          </a:lstStyle>
          <a:p>
            <a:pPr/>
            <a:r>
              <a:t>Costs for cluster computing?</a:t>
            </a:r>
          </a:p>
        </p:txBody>
      </p:sp>
      <p:sp>
        <p:nvSpPr>
          <p:cNvPr id="173" name="0 $"/>
          <p:cNvSpPr/>
          <p:nvPr/>
        </p:nvSpPr>
        <p:spPr>
          <a:xfrm>
            <a:off x="9083363" y="4351548"/>
            <a:ext cx="1727494" cy="1130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490727">
              <a:defRPr sz="5880">
                <a:solidFill>
                  <a:srgbClr val="53585F"/>
                </a:solidFill>
                <a:latin typeface="Avenir Black"/>
                <a:ea typeface="Avenir Black"/>
                <a:cs typeface="Avenir Black"/>
                <a:sym typeface="Avenir Black"/>
              </a:defRPr>
            </a:lvl1pPr>
          </a:lstStyle>
          <a:p>
            <a:pPr/>
            <a:r>
              <a:t>0 $</a:t>
            </a:r>
          </a:p>
        </p:txBody>
      </p:sp>
      <p:sp>
        <p:nvSpPr>
          <p:cNvPr id="174" name="&gt; 1000 $"/>
          <p:cNvSpPr/>
          <p:nvPr/>
        </p:nvSpPr>
        <p:spPr>
          <a:xfrm>
            <a:off x="2183397" y="4345495"/>
            <a:ext cx="3356069" cy="11424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502412">
              <a:defRPr sz="6020">
                <a:solidFill>
                  <a:srgbClr val="53585F"/>
                </a:solidFill>
                <a:latin typeface="Avenir Black"/>
                <a:ea typeface="Avenir Black"/>
                <a:cs typeface="Avenir Black"/>
                <a:sym typeface="Avenir Black"/>
              </a:defRPr>
            </a:lvl1pPr>
          </a:lstStyle>
          <a:p>
            <a:pPr/>
            <a:r>
              <a:t>&gt; 1000 $</a:t>
            </a:r>
          </a:p>
        </p:txBody>
      </p:sp>
      <p:sp>
        <p:nvSpPr>
          <p:cNvPr id="175" name="per user"/>
          <p:cNvSpPr/>
          <p:nvPr/>
        </p:nvSpPr>
        <p:spPr>
          <a:xfrm>
            <a:off x="2183397" y="5691175"/>
            <a:ext cx="3356069" cy="11424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502412">
              <a:defRPr sz="6020">
                <a:solidFill>
                  <a:srgbClr val="53585F"/>
                </a:solidFill>
                <a:latin typeface="Avenir Book"/>
                <a:ea typeface="Avenir Book"/>
                <a:cs typeface="Avenir Book"/>
                <a:sym typeface="Avenir Book"/>
              </a:defRPr>
            </a:lvl1pPr>
          </a:lstStyle>
          <a:p>
            <a:pPr/>
            <a:r>
              <a:t>per user</a:t>
            </a:r>
          </a:p>
        </p:txBody>
      </p:sp>
      <p:sp>
        <p:nvSpPr>
          <p:cNvPr id="176" name="infinite users"/>
          <p:cNvSpPr/>
          <p:nvPr/>
        </p:nvSpPr>
        <p:spPr>
          <a:xfrm>
            <a:off x="7548971" y="5638616"/>
            <a:ext cx="4452600" cy="12475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508254">
              <a:defRPr sz="6090">
                <a:solidFill>
                  <a:srgbClr val="53585F"/>
                </a:solidFill>
                <a:latin typeface="Avenir Book"/>
                <a:ea typeface="Avenir Book"/>
                <a:cs typeface="Avenir Book"/>
                <a:sym typeface="Avenir Book"/>
              </a:defRPr>
            </a:lvl1pPr>
          </a:lstStyle>
          <a:p>
            <a:pPr/>
            <a:r>
              <a:t>infinite users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0" name="pasted-image.png" descr="pasted-image.png"/>
          <p:cNvPicPr>
            <a:picLocks noChangeAspect="1"/>
          </p:cNvPicPr>
          <p:nvPr/>
        </p:nvPicPr>
        <p:blipFill>
          <a:blip r:embed="rId3">
            <a:extLst/>
          </a:blip>
          <a:stretch>
            <a:fillRect/>
          </a:stretch>
        </p:blipFill>
        <p:spPr>
          <a:xfrm>
            <a:off x="1208480" y="1776459"/>
            <a:ext cx="4618839" cy="1749386"/>
          </a:xfrm>
          <a:prstGeom prst="rect">
            <a:avLst/>
          </a:prstGeom>
          <a:ln w="12700">
            <a:miter lim="400000"/>
          </a:ln>
        </p:spPr>
      </p:pic>
      <p:pic>
        <p:nvPicPr>
          <p:cNvPr id="181" name="pasted-image.png" descr="pasted-image.png"/>
          <p:cNvPicPr>
            <a:picLocks noChangeAspect="1"/>
          </p:cNvPicPr>
          <p:nvPr/>
        </p:nvPicPr>
        <p:blipFill>
          <a:blip r:embed="rId4">
            <a:extLst/>
          </a:blip>
          <a:stretch>
            <a:fillRect/>
          </a:stretch>
        </p:blipFill>
        <p:spPr>
          <a:xfrm>
            <a:off x="7177481" y="1745491"/>
            <a:ext cx="4618839" cy="1560108"/>
          </a:xfrm>
          <a:prstGeom prst="rect">
            <a:avLst/>
          </a:prstGeom>
          <a:ln w="12700">
            <a:miter lim="400000"/>
          </a:ln>
        </p:spPr>
      </p:pic>
      <p:sp>
        <p:nvSpPr>
          <p:cNvPr id="182" name="Interoperability with other programming languages?"/>
          <p:cNvSpPr/>
          <p:nvPr/>
        </p:nvSpPr>
        <p:spPr>
          <a:xfrm>
            <a:off x="1282700" y="583832"/>
            <a:ext cx="10464801" cy="1130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defRPr sz="3200">
                <a:solidFill>
                  <a:srgbClr val="53585F"/>
                </a:solidFill>
                <a:latin typeface="Avenir Black"/>
                <a:ea typeface="Avenir Black"/>
                <a:cs typeface="Avenir Black"/>
                <a:sym typeface="Avenir Black"/>
              </a:defRPr>
            </a:lvl1pPr>
          </a:lstStyle>
          <a:p>
            <a:pPr/>
            <a:r>
              <a:t>Interoperability with other programming languages?</a:t>
            </a:r>
          </a:p>
        </p:txBody>
      </p:sp>
      <p:pic>
        <p:nvPicPr>
          <p:cNvPr id="183" name="pasted-image.png" descr="pasted-image.png"/>
          <p:cNvPicPr>
            <a:picLocks noChangeAspect="1"/>
          </p:cNvPicPr>
          <p:nvPr/>
        </p:nvPicPr>
        <p:blipFill>
          <a:blip r:embed="rId5">
            <a:extLst/>
          </a:blip>
          <a:stretch>
            <a:fillRect/>
          </a:stretch>
        </p:blipFill>
        <p:spPr>
          <a:xfrm>
            <a:off x="6798187" y="4051300"/>
            <a:ext cx="2163653" cy="1644376"/>
          </a:xfrm>
          <a:prstGeom prst="rect">
            <a:avLst/>
          </a:prstGeom>
          <a:ln w="12700">
            <a:miter lim="400000"/>
          </a:ln>
        </p:spPr>
      </p:pic>
      <p:pic>
        <p:nvPicPr>
          <p:cNvPr id="184" name="pasted-image.png" descr="pasted-image.png"/>
          <p:cNvPicPr>
            <a:picLocks noChangeAspect="1"/>
          </p:cNvPicPr>
          <p:nvPr/>
        </p:nvPicPr>
        <p:blipFill>
          <a:blip r:embed="rId6">
            <a:extLst/>
          </a:blip>
          <a:stretch>
            <a:fillRect/>
          </a:stretch>
        </p:blipFill>
        <p:spPr>
          <a:xfrm>
            <a:off x="9014269" y="5665451"/>
            <a:ext cx="3723681" cy="1798881"/>
          </a:xfrm>
          <a:prstGeom prst="rect">
            <a:avLst/>
          </a:prstGeom>
          <a:ln w="12700">
            <a:miter lim="400000"/>
          </a:ln>
        </p:spPr>
      </p:pic>
      <p:pic>
        <p:nvPicPr>
          <p:cNvPr id="185" name="pasted-image.png" descr="pasted-image.png"/>
          <p:cNvPicPr>
            <a:picLocks noChangeAspect="1"/>
          </p:cNvPicPr>
          <p:nvPr/>
        </p:nvPicPr>
        <p:blipFill>
          <a:blip r:embed="rId7">
            <a:extLst/>
          </a:blip>
          <a:stretch>
            <a:fillRect/>
          </a:stretch>
        </p:blipFill>
        <p:spPr>
          <a:xfrm>
            <a:off x="6786739" y="7860500"/>
            <a:ext cx="5400323" cy="1130301"/>
          </a:xfrm>
          <a:prstGeom prst="rect">
            <a:avLst/>
          </a:prstGeom>
          <a:ln w="12700">
            <a:miter lim="400000"/>
          </a:ln>
        </p:spPr>
      </p:pic>
      <p:pic>
        <p:nvPicPr>
          <p:cNvPr id="186" name="pasted-image.png" descr="pasted-image.png"/>
          <p:cNvPicPr>
            <a:picLocks noChangeAspect="1"/>
          </p:cNvPicPr>
          <p:nvPr/>
        </p:nvPicPr>
        <p:blipFill>
          <a:blip r:embed="rId8">
            <a:extLst/>
          </a:blip>
          <a:stretch>
            <a:fillRect/>
          </a:stretch>
        </p:blipFill>
        <p:spPr>
          <a:xfrm>
            <a:off x="9154297" y="3400456"/>
            <a:ext cx="3286050" cy="756583"/>
          </a:xfrm>
          <a:prstGeom prst="rect">
            <a:avLst/>
          </a:prstGeom>
          <a:ln w="12700">
            <a:miter lim="400000"/>
          </a:ln>
        </p:spPr>
      </p:pic>
      <p:pic>
        <p:nvPicPr>
          <p:cNvPr id="187" name="pasted-image.png" descr="pasted-image.png"/>
          <p:cNvPicPr>
            <a:picLocks noChangeAspect="1"/>
          </p:cNvPicPr>
          <p:nvPr/>
        </p:nvPicPr>
        <p:blipFill>
          <a:blip r:embed="rId6">
            <a:extLst/>
          </a:blip>
          <a:stretch>
            <a:fillRect/>
          </a:stretch>
        </p:blipFill>
        <p:spPr>
          <a:xfrm>
            <a:off x="2590276" y="5674464"/>
            <a:ext cx="3723680" cy="1798881"/>
          </a:xfrm>
          <a:prstGeom prst="rect">
            <a:avLst/>
          </a:prstGeom>
          <a:ln w="12700">
            <a:miter lim="400000"/>
          </a:ln>
        </p:spPr>
      </p:pic>
      <p:pic>
        <p:nvPicPr>
          <p:cNvPr id="188" name="pasted-image.png" descr="pasted-image.png"/>
          <p:cNvPicPr>
            <a:picLocks noChangeAspect="1"/>
          </p:cNvPicPr>
          <p:nvPr/>
        </p:nvPicPr>
        <p:blipFill>
          <a:blip r:embed="rId7">
            <a:extLst/>
          </a:blip>
          <a:stretch>
            <a:fillRect/>
          </a:stretch>
        </p:blipFill>
        <p:spPr>
          <a:xfrm>
            <a:off x="362745" y="7869512"/>
            <a:ext cx="5400323" cy="1130301"/>
          </a:xfrm>
          <a:prstGeom prst="rect">
            <a:avLst/>
          </a:prstGeom>
          <a:ln w="12700">
            <a:miter lim="400000"/>
          </a:ln>
        </p:spPr>
      </p:pic>
      <p:pic>
        <p:nvPicPr>
          <p:cNvPr id="189" name="pasted-image.png" descr="pasted-image.png"/>
          <p:cNvPicPr>
            <a:picLocks noChangeAspect="1"/>
          </p:cNvPicPr>
          <p:nvPr/>
        </p:nvPicPr>
        <p:blipFill>
          <a:blip r:embed="rId9">
            <a:extLst/>
          </a:blip>
          <a:stretch>
            <a:fillRect/>
          </a:stretch>
        </p:blipFill>
        <p:spPr>
          <a:xfrm>
            <a:off x="6581603" y="5776915"/>
            <a:ext cx="1098526" cy="1798880"/>
          </a:xfrm>
          <a:prstGeom prst="rect">
            <a:avLst/>
          </a:prstGeom>
          <a:ln w="12700">
            <a:miter lim="400000"/>
          </a:ln>
        </p:spPr>
      </p:pic>
      <p:pic>
        <p:nvPicPr>
          <p:cNvPr id="190" name="pasted-image.png" descr="pasted-image.png"/>
          <p:cNvPicPr>
            <a:picLocks noChangeAspect="1"/>
          </p:cNvPicPr>
          <p:nvPr/>
        </p:nvPicPr>
        <p:blipFill>
          <a:blip r:embed="rId10">
            <a:extLst/>
          </a:blip>
          <a:stretch>
            <a:fillRect/>
          </a:stretch>
        </p:blipFill>
        <p:spPr>
          <a:xfrm>
            <a:off x="10035399" y="4353497"/>
            <a:ext cx="2792421" cy="1345041"/>
          </a:xfrm>
          <a:prstGeom prst="rect">
            <a:avLst/>
          </a:prstGeom>
          <a:ln w="12700">
            <a:miter lim="400000"/>
          </a:ln>
        </p:spPr>
      </p:pic>
      <p:sp>
        <p:nvSpPr>
          <p:cNvPr id="191" name="(and others)"/>
          <p:cNvSpPr/>
          <p:nvPr/>
        </p:nvSpPr>
        <p:spPr>
          <a:xfrm>
            <a:off x="8245987" y="8972744"/>
            <a:ext cx="2792421" cy="1130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defRPr sz="3200">
                <a:solidFill>
                  <a:srgbClr val="53585F"/>
                </a:solidFill>
                <a:latin typeface="Avenir Book"/>
                <a:ea typeface="Avenir Book"/>
                <a:cs typeface="Avenir Book"/>
                <a:sym typeface="Avenir Book"/>
              </a:defRPr>
            </a:lvl1pPr>
          </a:lstStyle>
          <a:p>
            <a:pPr/>
            <a:r>
              <a:t>(and others)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5" name="pasted-image.png" descr="pasted-image.png"/>
          <p:cNvPicPr>
            <a:picLocks noChangeAspect="1"/>
          </p:cNvPicPr>
          <p:nvPr/>
        </p:nvPicPr>
        <p:blipFill>
          <a:blip r:embed="rId3">
            <a:extLst/>
          </a:blip>
          <a:stretch>
            <a:fillRect/>
          </a:stretch>
        </p:blipFill>
        <p:spPr>
          <a:xfrm>
            <a:off x="1208480" y="1776459"/>
            <a:ext cx="4618839" cy="1749386"/>
          </a:xfrm>
          <a:prstGeom prst="rect">
            <a:avLst/>
          </a:prstGeom>
          <a:ln w="12700">
            <a:miter lim="400000"/>
          </a:ln>
        </p:spPr>
      </p:pic>
      <p:pic>
        <p:nvPicPr>
          <p:cNvPr id="196" name="pasted-image.png" descr="pasted-image.png"/>
          <p:cNvPicPr>
            <a:picLocks noChangeAspect="1"/>
          </p:cNvPicPr>
          <p:nvPr/>
        </p:nvPicPr>
        <p:blipFill>
          <a:blip r:embed="rId4">
            <a:extLst/>
          </a:blip>
          <a:stretch>
            <a:fillRect/>
          </a:stretch>
        </p:blipFill>
        <p:spPr>
          <a:xfrm>
            <a:off x="7215581" y="1745491"/>
            <a:ext cx="4618839" cy="1560108"/>
          </a:xfrm>
          <a:prstGeom prst="rect">
            <a:avLst/>
          </a:prstGeom>
          <a:ln w="12700">
            <a:miter lim="400000"/>
          </a:ln>
        </p:spPr>
      </p:pic>
      <p:sp>
        <p:nvSpPr>
          <p:cNvPr id="197" name="How are the ecosystems doing?"/>
          <p:cNvSpPr/>
          <p:nvPr/>
        </p:nvSpPr>
        <p:spPr>
          <a:xfrm>
            <a:off x="1270000" y="583832"/>
            <a:ext cx="10464801" cy="1130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defRPr sz="3200">
                <a:solidFill>
                  <a:srgbClr val="53585F"/>
                </a:solidFill>
                <a:latin typeface="Avenir Black"/>
                <a:ea typeface="Avenir Black"/>
                <a:cs typeface="Avenir Black"/>
                <a:sym typeface="Avenir Black"/>
              </a:defRPr>
            </a:lvl1pPr>
          </a:lstStyle>
          <a:p>
            <a:pPr/>
            <a:r>
              <a:t>How are the ecosystems doing?</a:t>
            </a:r>
          </a:p>
        </p:txBody>
      </p:sp>
      <p:pic>
        <p:nvPicPr>
          <p:cNvPr id="198" name="pasted-image.png" descr="pasted-image.png"/>
          <p:cNvPicPr>
            <a:picLocks noChangeAspect="1"/>
          </p:cNvPicPr>
          <p:nvPr/>
        </p:nvPicPr>
        <p:blipFill>
          <a:blip r:embed="rId5">
            <a:extLst/>
          </a:blip>
          <a:stretch>
            <a:fillRect/>
          </a:stretch>
        </p:blipFill>
        <p:spPr>
          <a:xfrm>
            <a:off x="6705769" y="4176562"/>
            <a:ext cx="5816262" cy="3880278"/>
          </a:xfrm>
          <a:prstGeom prst="rect">
            <a:avLst/>
          </a:prstGeom>
          <a:ln w="12700">
            <a:miter lim="400000"/>
          </a:ln>
        </p:spPr>
      </p:pic>
      <p:pic>
        <p:nvPicPr>
          <p:cNvPr id="199" name="pasted-image.png" descr="pasted-image.png"/>
          <p:cNvPicPr>
            <a:picLocks noChangeAspect="1"/>
          </p:cNvPicPr>
          <p:nvPr/>
        </p:nvPicPr>
        <p:blipFill>
          <a:blip r:embed="rId6">
            <a:extLst/>
          </a:blip>
          <a:stretch>
            <a:fillRect/>
          </a:stretch>
        </p:blipFill>
        <p:spPr>
          <a:xfrm>
            <a:off x="570501" y="4176562"/>
            <a:ext cx="5818598" cy="3880278"/>
          </a:xfrm>
          <a:prstGeom prst="rect">
            <a:avLst/>
          </a:prstGeom>
          <a:ln w="12700">
            <a:miter lim="400000"/>
          </a:ln>
        </p:spPr>
      </p:pic>
    </p:spTree>
  </p:cSld>
  <p:clrMapOvr>
    <a:masterClrMapping/>
  </p:clrMapOvr>
  <p:transition xmlns:p14="http://schemas.microsoft.com/office/powerpoint/2010/mai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